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87" r:id="rId3"/>
    <p:sldId id="881" r:id="rId4"/>
    <p:sldId id="286" r:id="rId5"/>
    <p:sldId id="873" r:id="rId6"/>
    <p:sldId id="880" r:id="rId7"/>
    <p:sldId id="288" r:id="rId8"/>
    <p:sldId id="261" r:id="rId9"/>
    <p:sldId id="874" r:id="rId10"/>
    <p:sldId id="876" r:id="rId11"/>
    <p:sldId id="289" r:id="rId12"/>
    <p:sldId id="877" r:id="rId13"/>
    <p:sldId id="883" r:id="rId14"/>
    <p:sldId id="878" r:id="rId15"/>
    <p:sldId id="879" r:id="rId16"/>
    <p:sldId id="270" r:id="rId17"/>
    <p:sldId id="882" r:id="rId18"/>
    <p:sldId id="714" r:id="rId19"/>
    <p:sldId id="872" r:id="rId2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owen Wang" initials="" lastIdx="1" clrIdx="0"/>
  <p:cmAuthor id="1" name="Xu, Zewei" initials="XZ" lastIdx="1" clrIdx="1"/>
  <p:cmAuthor id="2" name="Shaowen Wang" initials="SW" lastIdx="1" clrIdx="2"/>
  <p:cmAuthor id="3" name="Shavers, Ethan J" initials="SEJ" lastIdx="1" clrIdx="3">
    <p:extLst>
      <p:ext uri="{19B8F6BF-5375-455C-9EA6-DF929625EA0E}">
        <p15:presenceInfo xmlns:p15="http://schemas.microsoft.com/office/powerpoint/2012/main" userId="S-1-5-21-3697291689-1161744426-439199626-4368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FF8E"/>
    <a:srgbClr val="75DBFF"/>
    <a:srgbClr val="00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DF1DFE-CFC2-41A1-B337-6EA0C0C9245A}">
  <a:tblStyle styleId="{87DF1DFE-CFC2-41A1-B337-6EA0C0C9245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1E8"/>
          </a:solidFill>
        </a:fill>
      </a:tcStyle>
    </a:wholeTbl>
    <a:band1H>
      <a:tcTxStyle/>
      <a:tcStyle>
        <a:tcBdr/>
        <a:fill>
          <a:solidFill>
            <a:srgbClr val="FFE2CD"/>
          </a:solidFill>
        </a:fill>
      </a:tcStyle>
    </a:band1H>
    <a:band2H>
      <a:tcTxStyle/>
      <a:tcStyle>
        <a:tcBdr/>
      </a:tcStyle>
    </a:band2H>
    <a:band1V>
      <a:tcTxStyle/>
      <a:tcStyle>
        <a:tcBdr/>
        <a:fill>
          <a:solidFill>
            <a:srgbClr val="FFE2C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962"/>
    <p:restoredTop sz="75793" autoAdjust="0"/>
  </p:normalViewPr>
  <p:slideViewPr>
    <p:cSldViewPr snapToGrid="0" snapToObjects="1">
      <p:cViewPr>
        <p:scale>
          <a:sx n="100" d="100"/>
          <a:sy n="100" d="100"/>
        </p:scale>
        <p:origin x="690" y="72"/>
      </p:cViewPr>
      <p:guideLst/>
    </p:cSldViewPr>
  </p:slideViewPr>
  <p:outlineViewPr>
    <p:cViewPr>
      <p:scale>
        <a:sx n="33" d="100"/>
        <a:sy n="33" d="100"/>
      </p:scale>
      <p:origin x="0" y="-653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02T16:00:02.513"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8-26T09:10:40.617" idx="1">
    <p:pos x="1684" y="1597"/>
    <p:text>not sure that there are wetlands. I would not include that</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Shape 5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Shape 43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LiDAR uses NIR light in the form of a pulsed laser to measure ranges (variable distances) to the ground. These light pulses—combined with other data recorded by the airborne system— generate precise, three-dimensional information about the shape of the Earth and its surface characteristics. Especially, these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Shape 43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LiDAR uses NIR light in the form of a pulsed laser to measure ranges (variable distances) to the ground. These light pulses—combined with other data recorded by the airborne system— generate precise, three-dimensional information about the shape of the Earth and its surface characteristics. Especially, these                                                 </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7906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8"/>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buFont typeface="Times New Roman" charset="0"/>
              <a:buNone/>
            </a:pPr>
            <a:fld id="{42144D3B-3342-A945-B283-EAD451D66A00}" type="slidenum">
              <a:rPr lang="en-US" sz="1200" b="0">
                <a:latin typeface="Times New Roman" charset="0"/>
              </a:rPr>
              <a:pPr>
                <a:buFont typeface="Times New Roman" charset="0"/>
                <a:buNone/>
              </a:pPr>
              <a:t>18</a:t>
            </a:fld>
            <a:endParaRPr lang="en-US" sz="1200" b="0">
              <a:latin typeface="Times New Roman" charset="0"/>
            </a:endParaRPr>
          </a:p>
        </p:txBody>
      </p:sp>
      <p:sp>
        <p:nvSpPr>
          <p:cNvPr id="89091" name="Text Box 1"/>
          <p:cNvSpPr txBox="1">
            <a:spLocks noChangeArrowheads="1"/>
          </p:cNvSpPr>
          <p:nvPr/>
        </p:nvSpPr>
        <p:spPr bwMode="auto">
          <a:xfrm>
            <a:off x="3886200" y="8686489"/>
            <a:ext cx="2971800" cy="457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cs typeface="ＭＳ Ｐゴシック"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9pPr>
          </a:lstStyle>
          <a:p>
            <a:pPr algn="r"/>
            <a:fld id="{D72D5759-9530-5B4B-ABB0-94DE3E3540A3}" type="slidenum">
              <a:rPr lang="en-US" sz="1200" b="0">
                <a:solidFill>
                  <a:srgbClr val="FFFFFF"/>
                </a:solidFill>
              </a:rPr>
              <a:pPr algn="r"/>
              <a:t>18</a:t>
            </a:fld>
            <a:endParaRPr lang="en-US" sz="1200" b="0">
              <a:solidFill>
                <a:srgbClr val="FFFFFF"/>
              </a:solidFill>
            </a:endParaRPr>
          </a:p>
        </p:txBody>
      </p:sp>
      <p:sp>
        <p:nvSpPr>
          <p:cNvPr id="89092" name="Text Box 2"/>
          <p:cNvSpPr txBox="1">
            <a:spLocks noChangeArrowheads="1"/>
          </p:cNvSpPr>
          <p:nvPr/>
        </p:nvSpPr>
        <p:spPr bwMode="auto">
          <a:xfrm>
            <a:off x="1143000" y="683926"/>
            <a:ext cx="4572000" cy="3429000"/>
          </a:xfrm>
          <a:prstGeom prst="rect">
            <a:avLst/>
          </a:prstGeom>
          <a:solidFill>
            <a:srgbClr val="FFFFFF"/>
          </a:solidFill>
          <a:ln w="9360">
            <a:solidFill>
              <a:srgbClr val="000000"/>
            </a:solidFill>
            <a:miter lim="800000"/>
            <a:headEnd/>
            <a:tailEnd/>
          </a:ln>
        </p:spPr>
        <p:txBody>
          <a:bodyPr wrap="none" anchor="ct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endParaRPr lang="en-US"/>
          </a:p>
        </p:txBody>
      </p:sp>
      <p:sp>
        <p:nvSpPr>
          <p:cNvPr id="89093" name="Rectangle 3"/>
          <p:cNvSpPr>
            <a:spLocks noGrp="1" noChangeArrowheads="1"/>
          </p:cNvSpPr>
          <p:nvPr>
            <p:ph type="body"/>
          </p:nvPr>
        </p:nvSpPr>
        <p:spPr>
          <a:xfrm>
            <a:off x="914401" y="4344025"/>
            <a:ext cx="5027613" cy="4208177"/>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Times New Roman" charset="0"/>
              <a:ea typeface="ＭＳ Ｐゴシック" charset="0"/>
            </a:endParaRPr>
          </a:p>
        </p:txBody>
      </p:sp>
    </p:spTree>
    <p:extLst>
      <p:ext uri="{BB962C8B-B14F-4D97-AF65-F5344CB8AC3E}">
        <p14:creationId xmlns:p14="http://schemas.microsoft.com/office/powerpoint/2010/main" val="3155487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Flexible, first step, any ideas and thoughts</a:t>
            </a:r>
          </a:p>
        </p:txBody>
      </p:sp>
      <p:sp>
        <p:nvSpPr>
          <p:cNvPr id="4" name="Slide Number Placeholder 3"/>
          <p:cNvSpPr>
            <a:spLocks noGrp="1"/>
          </p:cNvSpPr>
          <p:nvPr>
            <p:ph type="sldNum" sz="quarter" idx="10"/>
          </p:nvPr>
        </p:nvSpPr>
        <p:spPr/>
        <p:txBody>
          <a:bodyPr/>
          <a:lstStyle/>
          <a:p>
            <a:fld id="{B25735D1-7C0C-E443-AD6B-69D293E31847}" type="slidenum">
              <a:rPr lang="en-US" smtClean="0"/>
              <a:t>19</a:t>
            </a:fld>
            <a:endParaRPr lang="en-US"/>
          </a:p>
        </p:txBody>
      </p:sp>
    </p:spTree>
    <p:extLst>
      <p:ext uri="{BB962C8B-B14F-4D97-AF65-F5344CB8AC3E}">
        <p14:creationId xmlns:p14="http://schemas.microsoft.com/office/powerpoint/2010/main" val="1025852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Shape 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buFont typeface="Arial" charset="0"/>
              <a:buChar char="•"/>
            </a:pPr>
            <a:r>
              <a:rPr lang="en-US" altLang="zh-CN" dirty="0"/>
              <a:t>Fresh</a:t>
            </a:r>
            <a:r>
              <a:rPr lang="zh-CN" altLang="en-US" baseline="0" dirty="0"/>
              <a:t> </a:t>
            </a:r>
            <a:r>
              <a:rPr lang="en-US" dirty="0"/>
              <a:t>water is one of the irreplaceable strategic resources for human survival and social development </a:t>
            </a:r>
          </a:p>
          <a:p>
            <a:pPr marL="285750" lvl="0" indent="-285750">
              <a:buFont typeface="Arial" charset="0"/>
              <a:buChar char="•"/>
            </a:pPr>
            <a:r>
              <a:rPr lang="en-US" sz="1100" b="0" i="0" u="none" strike="noStrike" cap="none" dirty="0">
                <a:solidFill>
                  <a:srgbClr val="000000"/>
                </a:solidFill>
                <a:effectLst/>
                <a:latin typeface="Arial"/>
                <a:ea typeface="Arial"/>
                <a:cs typeface="Arial"/>
                <a:sym typeface="Arial"/>
              </a:rPr>
              <a:t>Reliable information about the spatial distribution of open surface water is critically important in various scientific disciplines, such as the assessment of present and future water resources, climate models, agriculture suitability, river dynamics, wetland inventory, watershed analysis, surface water survey and management, flood mapping, and environment monitoring</a:t>
            </a:r>
            <a:endParaRPr lang="en-US" dirty="0">
              <a:solidFill>
                <a:srgbClr val="000000"/>
              </a:solidFill>
            </a:endParaRPr>
          </a:p>
        </p:txBody>
      </p:sp>
    </p:spTree>
    <p:extLst>
      <p:ext uri="{BB962C8B-B14F-4D97-AF65-F5344CB8AC3E}">
        <p14:creationId xmlns:p14="http://schemas.microsoft.com/office/powerpoint/2010/main" val="308143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LiDAR uses NIR light in the form of a pulsed laser to measure ranges (variable distances) to the ground. These light pulses—combined with other data recorded by the airborne system— generate precise, three-dimensional information about the shape of the Earth and its surface characteristics. </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20988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7811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868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6937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Shape 3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8027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Shape 1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LiDAR uses NIR light in the form of a pulsed laser to measure ranges (variable distances) to the ground. These light pulses—combined with other data recorded by the airborne system— generate precise, three-dimensional information about the shape of the Earth and its surface characteristics. Especially, these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Shape 11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LiDAR uses NIR light in the form of a pulsed laser to measure ranges (variable distances) to the ground. These light pulses—combined with other data recorded by the airborne system— generate precise, three-dimensional information about the shape of the Earth and its surface characteristics. Especially, these                                                 </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49774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11" name="Shape 11"/>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E3F133-46AD-7745-B19A-4A536409B21C}" type="datetimeFigureOut">
              <a:rPr lang="en-US" smtClean="0"/>
              <a:t>8/28/2020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86800" y="6356350"/>
            <a:ext cx="381000" cy="365125"/>
          </a:xfrm>
        </p:spPr>
        <p:txBody>
          <a:bodyPr/>
          <a:lstStyle/>
          <a:p>
            <a:fld id="{20A5F4AA-8A94-F949-AE36-D4FA0D384E02}" type="slidenum">
              <a:rPr lang="en-US" smtClean="0"/>
              <a:t>‹#›</a:t>
            </a:fld>
            <a:endParaRPr lang="en-US" dirty="0"/>
          </a:p>
        </p:txBody>
      </p:sp>
    </p:spTree>
    <p:extLst>
      <p:ext uri="{BB962C8B-B14F-4D97-AF65-F5344CB8AC3E}">
        <p14:creationId xmlns:p14="http://schemas.microsoft.com/office/powerpoint/2010/main" val="216866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3" name="Shape 23"/>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43" name="Shape 4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1612.01105.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arxiv.org/pdf/1803.01534.pdf" TargetMode="External"/><Relationship Id="rId4" Type="http://schemas.openxmlformats.org/officeDocument/2006/relationships/hyperlink" Target="https://arxiv.org/pdf/1703.06870.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mailto:zeweixu2@illinois.edu"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hyperlink" Target="https://www.pnas.org/content/pnas/116/4/1074/F2.large.jpg" TargetMode="External"/><Relationship Id="rId7" Type="http://schemas.openxmlformats.org/officeDocument/2006/relationships/hyperlink" Target="https://www.researchgate.net/figure/Typical-spectral-signature-of-different-surfaces-wwwmicroimagescom_fig6_28335500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pnas.org/content/pnas/116/4/1074/F2.large.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21.pn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947855"/>
            <a:ext cx="8520600" cy="1498364"/>
          </a:xfrm>
          <a:prstGeom prst="rect">
            <a:avLst/>
          </a:prstGeom>
          <a:noFill/>
          <a:ln>
            <a:noFill/>
          </a:ln>
        </p:spPr>
        <p:txBody>
          <a:bodyPr spcFirstLastPara="1" wrap="square" lIns="91425" tIns="91425" rIns="91425" bIns="91425" anchor="b" anchorCtr="0">
            <a:noAutofit/>
          </a:bodyPr>
          <a:lstStyle/>
          <a:p>
            <a:pPr lvl="0"/>
            <a:r>
              <a:rPr lang="en-US" altLang="zh-CN" sz="3600" b="1" dirty="0"/>
              <a:t>H</a:t>
            </a:r>
            <a:r>
              <a:rPr lang="en-US" sz="3600" b="1" dirty="0"/>
              <a:t>ydrographic</a:t>
            </a:r>
            <a:r>
              <a:rPr lang="en-US" sz="3600" dirty="0"/>
              <a:t> </a:t>
            </a:r>
            <a:r>
              <a:rPr lang="en-US" altLang="zh-CN" sz="3600" b="1" dirty="0"/>
              <a:t>S</a:t>
            </a:r>
            <a:r>
              <a:rPr lang="en-US" sz="3600" b="1" dirty="0"/>
              <a:t>treamline Detection Using</a:t>
            </a:r>
            <a:r>
              <a:rPr lang="zh-CN" altLang="en-US" sz="3600" b="1" dirty="0"/>
              <a:t> </a:t>
            </a:r>
            <a:r>
              <a:rPr lang="en-US" altLang="zh-CN" sz="3600" b="1" dirty="0"/>
              <a:t>LiDAR</a:t>
            </a:r>
            <a:r>
              <a:rPr lang="zh-CN" altLang="en-US" sz="3600" b="1" dirty="0"/>
              <a:t> </a:t>
            </a:r>
            <a:r>
              <a:rPr lang="en-US" altLang="zh-CN" sz="3600" b="1" dirty="0"/>
              <a:t>and</a:t>
            </a:r>
            <a:r>
              <a:rPr lang="en-US" sz="3600" b="1" dirty="0"/>
              <a:t> Deep Learning</a:t>
            </a:r>
            <a:endParaRPr sz="3600" b="0" i="1" u="none" strike="noStrike" cap="none" dirty="0">
              <a:solidFill>
                <a:schemeClr val="dk1"/>
              </a:solidFill>
              <a:latin typeface="Arial"/>
              <a:ea typeface="Arial"/>
              <a:cs typeface="Arial"/>
              <a:sym typeface="Arial"/>
            </a:endParaRPr>
          </a:p>
        </p:txBody>
      </p:sp>
      <p:sp>
        <p:nvSpPr>
          <p:cNvPr id="4" name="Subtitle 2">
            <a:extLst>
              <a:ext uri="{FF2B5EF4-FFF2-40B4-BE49-F238E27FC236}">
                <a16:creationId xmlns:a16="http://schemas.microsoft.com/office/drawing/2014/main" id="{F8F1867C-1463-0D49-A705-0EB5A162C839}"/>
              </a:ext>
            </a:extLst>
          </p:cNvPr>
          <p:cNvSpPr>
            <a:spLocks noGrp="1"/>
          </p:cNvSpPr>
          <p:nvPr>
            <p:ph type="subTitle" idx="1"/>
          </p:nvPr>
        </p:nvSpPr>
        <p:spPr>
          <a:xfrm>
            <a:off x="0" y="3048000"/>
            <a:ext cx="9143999" cy="3578302"/>
          </a:xfrm>
        </p:spPr>
        <p:txBody>
          <a:bodyPr>
            <a:normAutofit/>
          </a:bodyPr>
          <a:lstStyle/>
          <a:p>
            <a:pPr lvl="0">
              <a:buSzPts val="3200"/>
            </a:pPr>
            <a:r>
              <a:rPr lang="en-US" sz="1600" dirty="0">
                <a:solidFill>
                  <a:srgbClr val="595959"/>
                </a:solidFill>
                <a:latin typeface="Source Sans Pro"/>
                <a:ea typeface="Source Sans Pro"/>
                <a:cs typeface="Source Sans Pro"/>
                <a:sym typeface="Source Sans Pro"/>
              </a:rPr>
              <a:t>Zewei Xu</a:t>
            </a:r>
            <a:r>
              <a:rPr lang="en-US" altLang="zh-CN" sz="1600" baseline="30000" dirty="0">
                <a:solidFill>
                  <a:srgbClr val="595959"/>
                </a:solidFill>
                <a:latin typeface="Source Sans Pro"/>
                <a:ea typeface="Source Sans Pro"/>
                <a:cs typeface="Source Sans Pro"/>
                <a:sym typeface="Source Sans Pro"/>
              </a:rPr>
              <a:t>1,3</a:t>
            </a:r>
            <a:r>
              <a:rPr lang="en-US" altLang="zh-CN" sz="1600" dirty="0">
                <a:solidFill>
                  <a:srgbClr val="595959"/>
                </a:solidFill>
                <a:latin typeface="Source Sans Pro"/>
                <a:ea typeface="Source Sans Pro"/>
                <a:cs typeface="Source Sans Pro"/>
                <a:sym typeface="Source Sans Pro"/>
              </a:rPr>
              <a:t>, </a:t>
            </a:r>
            <a:r>
              <a:rPr lang="en-US" altLang="zh-CN" sz="1600" dirty="0" err="1">
                <a:solidFill>
                  <a:srgbClr val="595959"/>
                </a:solidFill>
                <a:latin typeface="Source Sans Pro"/>
                <a:ea typeface="Source Sans Pro"/>
                <a:cs typeface="Source Sans Pro"/>
                <a:sym typeface="Source Sans Pro"/>
              </a:rPr>
              <a:t>Nattapon</a:t>
            </a:r>
            <a:r>
              <a:rPr lang="zh-CN" altLang="en-US" sz="1600" dirty="0">
                <a:solidFill>
                  <a:srgbClr val="595959"/>
                </a:solidFill>
                <a:latin typeface="Source Sans Pro"/>
                <a:ea typeface="Source Sans Pro"/>
                <a:cs typeface="Source Sans Pro"/>
                <a:sym typeface="Source Sans Pro"/>
              </a:rPr>
              <a:t> </a:t>
            </a:r>
            <a:r>
              <a:rPr lang="en-US" altLang="zh-CN" sz="1600" dirty="0">
                <a:solidFill>
                  <a:srgbClr val="595959"/>
                </a:solidFill>
                <a:latin typeface="Source Sans Pro"/>
                <a:ea typeface="Source Sans Pro"/>
                <a:cs typeface="Source Sans Pro"/>
                <a:sym typeface="Source Sans Pro"/>
              </a:rPr>
              <a:t>Jaroenchai</a:t>
            </a:r>
            <a:r>
              <a:rPr lang="en-US" altLang="zh-CN" sz="1600" baseline="30000" dirty="0">
                <a:solidFill>
                  <a:srgbClr val="595959"/>
                </a:solidFill>
                <a:latin typeface="Source Sans Pro"/>
                <a:ea typeface="Source Sans Pro"/>
                <a:cs typeface="Source Sans Pro"/>
                <a:sym typeface="Source Sans Pro"/>
              </a:rPr>
              <a:t>1,3</a:t>
            </a:r>
            <a:r>
              <a:rPr lang="en-US" altLang="zh-CN" sz="1600" dirty="0">
                <a:solidFill>
                  <a:srgbClr val="595959"/>
                </a:solidFill>
                <a:latin typeface="Source Sans Pro"/>
                <a:ea typeface="Source Sans Pro"/>
                <a:cs typeface="Source Sans Pro"/>
                <a:sym typeface="Source Sans Pro"/>
              </a:rPr>
              <a:t>,</a:t>
            </a:r>
            <a:r>
              <a:rPr lang="zh-CN" altLang="en-US" sz="1600" dirty="0">
                <a:solidFill>
                  <a:srgbClr val="595959"/>
                </a:solidFill>
                <a:latin typeface="Source Sans Pro"/>
                <a:ea typeface="Source Sans Pro"/>
                <a:cs typeface="Source Sans Pro"/>
                <a:sym typeface="Source Sans Pro"/>
              </a:rPr>
              <a:t> </a:t>
            </a:r>
            <a:r>
              <a:rPr lang="en-US" altLang="zh-CN" sz="1600" dirty="0" err="1">
                <a:solidFill>
                  <a:srgbClr val="595959"/>
                </a:solidFill>
                <a:latin typeface="Source Sans Pro"/>
                <a:ea typeface="Source Sans Pro"/>
                <a:cs typeface="Source Sans Pro"/>
                <a:sym typeface="Source Sans Pro"/>
              </a:rPr>
              <a:t>Zhe</a:t>
            </a:r>
            <a:r>
              <a:rPr lang="en-US" altLang="zh-CN" sz="1600" dirty="0">
                <a:solidFill>
                  <a:srgbClr val="595959"/>
                </a:solidFill>
                <a:latin typeface="Source Sans Pro"/>
                <a:ea typeface="Source Sans Pro"/>
                <a:cs typeface="Source Sans Pro"/>
                <a:sym typeface="Source Sans Pro"/>
              </a:rPr>
              <a:t> Jiang</a:t>
            </a:r>
            <a:r>
              <a:rPr lang="en-US" altLang="zh-CN" sz="1600" baseline="30000" dirty="0">
                <a:solidFill>
                  <a:srgbClr val="595959"/>
                </a:solidFill>
                <a:latin typeface="Source Sans Pro"/>
                <a:ea typeface="Source Sans Pro"/>
                <a:cs typeface="Source Sans Pro"/>
                <a:sym typeface="Source Sans Pro"/>
              </a:rPr>
              <a:t>2,4</a:t>
            </a:r>
            <a:r>
              <a:rPr lang="en-US" altLang="zh-CN" sz="1600" dirty="0">
                <a:solidFill>
                  <a:srgbClr val="595959"/>
                </a:solidFill>
                <a:latin typeface="Source Sans Pro"/>
                <a:ea typeface="Source Sans Pro"/>
                <a:cs typeface="Source Sans Pro"/>
                <a:sym typeface="Source Sans Pro"/>
              </a:rPr>
              <a:t>, Larry Stanislawski</a:t>
            </a:r>
            <a:r>
              <a:rPr lang="en-US" altLang="zh-CN" sz="1600" baseline="30000" dirty="0">
                <a:solidFill>
                  <a:srgbClr val="595959"/>
                </a:solidFill>
                <a:latin typeface="Source Sans Pro"/>
                <a:ea typeface="Source Sans Pro"/>
                <a:cs typeface="Source Sans Pro"/>
                <a:sym typeface="Source Sans Pro"/>
              </a:rPr>
              <a:t>5</a:t>
            </a:r>
            <a:r>
              <a:rPr lang="en-US" altLang="zh-CN" sz="1600" dirty="0">
                <a:solidFill>
                  <a:srgbClr val="595959"/>
                </a:solidFill>
                <a:latin typeface="Source Sans Pro"/>
                <a:ea typeface="Source Sans Pro"/>
                <a:cs typeface="Source Sans Pro"/>
                <a:sym typeface="Source Sans Pro"/>
              </a:rPr>
              <a:t>, Ethan J Shavers</a:t>
            </a:r>
            <a:r>
              <a:rPr lang="en-US" altLang="zh-CN" sz="1600" baseline="30000" dirty="0">
                <a:solidFill>
                  <a:srgbClr val="595959"/>
                </a:solidFill>
                <a:latin typeface="Source Sans Pro"/>
                <a:ea typeface="Source Sans Pro"/>
                <a:cs typeface="Source Sans Pro"/>
                <a:sym typeface="Source Sans Pro"/>
              </a:rPr>
              <a:t>5</a:t>
            </a:r>
            <a:r>
              <a:rPr lang="en-US" altLang="zh-CN" sz="1600" dirty="0">
                <a:solidFill>
                  <a:srgbClr val="595959"/>
                </a:solidFill>
                <a:latin typeface="Source Sans Pro"/>
                <a:ea typeface="Source Sans Pro"/>
                <a:cs typeface="Source Sans Pro"/>
                <a:sym typeface="Source Sans Pro"/>
              </a:rPr>
              <a:t>,</a:t>
            </a:r>
            <a:r>
              <a:rPr lang="en-US" altLang="zh-CN" sz="1600" baseline="30000" dirty="0">
                <a:solidFill>
                  <a:srgbClr val="595959"/>
                </a:solidFill>
                <a:latin typeface="Source Sans Pro"/>
                <a:ea typeface="Source Sans Pro"/>
                <a:cs typeface="Source Sans Pro"/>
                <a:sym typeface="Source Sans Pro"/>
              </a:rPr>
              <a:t> </a:t>
            </a:r>
            <a:r>
              <a:rPr lang="en-US" sz="1600" dirty="0" err="1">
                <a:solidFill>
                  <a:srgbClr val="595959"/>
                </a:solidFill>
                <a:latin typeface="Source Sans Pro"/>
                <a:ea typeface="Source Sans Pro"/>
                <a:cs typeface="Source Sans Pro"/>
                <a:sym typeface="Source Sans Pro"/>
              </a:rPr>
              <a:t>Shaowen</a:t>
            </a:r>
            <a:r>
              <a:rPr lang="en-US" sz="1600" dirty="0">
                <a:solidFill>
                  <a:srgbClr val="595959"/>
                </a:solidFill>
                <a:latin typeface="Source Sans Pro"/>
                <a:ea typeface="Source Sans Pro"/>
                <a:cs typeface="Source Sans Pro"/>
                <a:sym typeface="Source Sans Pro"/>
              </a:rPr>
              <a:t> Wang</a:t>
            </a:r>
            <a:r>
              <a:rPr lang="en-US" altLang="zh-CN" sz="1600" baseline="30000" dirty="0">
                <a:solidFill>
                  <a:srgbClr val="595959"/>
                </a:solidFill>
                <a:latin typeface="Source Sans Pro"/>
                <a:ea typeface="Source Sans Pro"/>
                <a:cs typeface="Source Sans Pro"/>
                <a:sym typeface="Source Sans Pro"/>
              </a:rPr>
              <a:t>1,3</a:t>
            </a:r>
            <a:endParaRPr lang="en-US" sz="1600" dirty="0">
              <a:solidFill>
                <a:srgbClr val="595959"/>
              </a:solidFill>
              <a:latin typeface="Source Sans Pro"/>
              <a:ea typeface="Source Sans Pro"/>
              <a:cs typeface="Source Sans Pro"/>
              <a:sym typeface="Source Sans Pro"/>
            </a:endParaRPr>
          </a:p>
          <a:p>
            <a:pPr marL="0" lvl="0" indent="0">
              <a:spcBef>
                <a:spcPts val="400"/>
              </a:spcBef>
              <a:buClr>
                <a:srgbClr val="595959"/>
              </a:buClr>
              <a:buSzPts val="500"/>
            </a:pPr>
            <a:endParaRPr lang="en-US" sz="1600" dirty="0">
              <a:solidFill>
                <a:srgbClr val="595959"/>
              </a:solidFill>
              <a:latin typeface="Source Sans Pro"/>
              <a:ea typeface="Source Sans Pro"/>
              <a:cs typeface="Source Sans Pro"/>
              <a:sym typeface="Source Sans Pro"/>
            </a:endParaRPr>
          </a:p>
          <a:p>
            <a:pPr marL="0" lvl="0" indent="0">
              <a:spcBef>
                <a:spcPts val="400"/>
              </a:spcBef>
              <a:buClr>
                <a:srgbClr val="595959"/>
              </a:buClr>
              <a:buSzPts val="500"/>
            </a:pPr>
            <a:r>
              <a:rPr lang="en-US" sz="1600" dirty="0">
                <a:solidFill>
                  <a:srgbClr val="595959"/>
                </a:solidFill>
                <a:latin typeface="Source Sans Pro"/>
                <a:ea typeface="Source Sans Pro"/>
                <a:cs typeface="Source Sans Pro"/>
                <a:sym typeface="Source Sans Pro"/>
              </a:rPr>
              <a:t>Department of Geography &amp; Geographic Information Science</a:t>
            </a:r>
            <a:r>
              <a:rPr lang="en-US" sz="1600" baseline="30000" dirty="0">
                <a:solidFill>
                  <a:srgbClr val="595959"/>
                </a:solidFill>
                <a:latin typeface="Source Sans Pro"/>
                <a:ea typeface="Source Sans Pro"/>
                <a:cs typeface="Source Sans Pro"/>
                <a:sym typeface="Source Sans Pro"/>
              </a:rPr>
              <a:t>1</a:t>
            </a:r>
            <a:endParaRPr lang="en-US" sz="1100" dirty="0"/>
          </a:p>
          <a:p>
            <a:pPr marL="0" lvl="0" indent="0">
              <a:spcBef>
                <a:spcPts val="400"/>
              </a:spcBef>
              <a:buClr>
                <a:srgbClr val="595959"/>
              </a:buClr>
              <a:buSzPts val="500"/>
            </a:pPr>
            <a:r>
              <a:rPr lang="en-US" sz="1600" dirty="0">
                <a:solidFill>
                  <a:srgbClr val="595959"/>
                </a:solidFill>
                <a:latin typeface="Source Sans Pro"/>
                <a:ea typeface="Source Sans Pro"/>
                <a:cs typeface="Source Sans Pro"/>
                <a:sym typeface="Source Sans Pro"/>
              </a:rPr>
              <a:t>Department of Computer Science</a:t>
            </a:r>
            <a:r>
              <a:rPr lang="en-US" sz="1600" baseline="30000" dirty="0">
                <a:solidFill>
                  <a:srgbClr val="595959"/>
                </a:solidFill>
                <a:latin typeface="Source Sans Pro"/>
                <a:ea typeface="Source Sans Pro"/>
                <a:cs typeface="Source Sans Pro"/>
                <a:sym typeface="Source Sans Pro"/>
              </a:rPr>
              <a:t>2</a:t>
            </a:r>
            <a:endParaRPr lang="en-US" sz="1600" dirty="0">
              <a:solidFill>
                <a:srgbClr val="595959"/>
              </a:solidFill>
              <a:latin typeface="Source Sans Pro"/>
              <a:ea typeface="Source Sans Pro"/>
              <a:cs typeface="Source Sans Pro"/>
              <a:sym typeface="Source Sans Pro"/>
            </a:endParaRPr>
          </a:p>
          <a:p>
            <a:pPr marL="0" lvl="0" indent="0">
              <a:spcBef>
                <a:spcPts val="400"/>
              </a:spcBef>
              <a:buClr>
                <a:srgbClr val="595959"/>
              </a:buClr>
              <a:buSzPts val="500"/>
            </a:pPr>
            <a:r>
              <a:rPr lang="en-US" sz="1600" dirty="0">
                <a:solidFill>
                  <a:srgbClr val="595959"/>
                </a:solidFill>
                <a:latin typeface="Source Sans Pro"/>
                <a:ea typeface="Source Sans Pro"/>
                <a:cs typeface="Source Sans Pro"/>
                <a:sym typeface="Source Sans Pro"/>
              </a:rPr>
              <a:t>University of Illinois at Urbana-Champaign</a:t>
            </a:r>
            <a:r>
              <a:rPr lang="en-US" sz="1600" baseline="30000" dirty="0">
                <a:solidFill>
                  <a:srgbClr val="595959"/>
                </a:solidFill>
                <a:latin typeface="Source Sans Pro"/>
                <a:ea typeface="Source Sans Pro"/>
                <a:cs typeface="Source Sans Pro"/>
                <a:sym typeface="Source Sans Pro"/>
              </a:rPr>
              <a:t>3</a:t>
            </a:r>
          </a:p>
          <a:p>
            <a:pPr>
              <a:spcBef>
                <a:spcPts val="400"/>
              </a:spcBef>
              <a:buClr>
                <a:srgbClr val="595959"/>
              </a:buClr>
              <a:buSzPts val="500"/>
            </a:pPr>
            <a:r>
              <a:rPr lang="en-US" sz="1600" dirty="0">
                <a:solidFill>
                  <a:srgbClr val="595959"/>
                </a:solidFill>
                <a:latin typeface="Source Sans Pro"/>
                <a:ea typeface="Source Sans Pro"/>
                <a:cs typeface="Source Sans Pro"/>
                <a:sym typeface="Source Sans Pro"/>
              </a:rPr>
              <a:t>University of Alabama</a:t>
            </a:r>
            <a:r>
              <a:rPr lang="en-US" sz="1600" baseline="30000" dirty="0">
                <a:solidFill>
                  <a:srgbClr val="595959"/>
                </a:solidFill>
                <a:latin typeface="Source Sans Pro"/>
                <a:ea typeface="Source Sans Pro"/>
                <a:cs typeface="Source Sans Pro"/>
                <a:sym typeface="Source Sans Pro"/>
              </a:rPr>
              <a:t>4</a:t>
            </a:r>
            <a:endParaRPr lang="en-US" sz="1600" dirty="0">
              <a:solidFill>
                <a:srgbClr val="595959"/>
              </a:solidFill>
              <a:latin typeface="Source Sans Pro"/>
              <a:ea typeface="Source Sans Pro"/>
              <a:cs typeface="Source Sans Pro"/>
              <a:sym typeface="Source Sans Pro"/>
            </a:endParaRPr>
          </a:p>
          <a:p>
            <a:pPr marL="0" lvl="0" indent="0">
              <a:spcBef>
                <a:spcPts val="400"/>
              </a:spcBef>
              <a:buClr>
                <a:srgbClr val="595959"/>
              </a:buClr>
              <a:buSzPts val="500"/>
            </a:pPr>
            <a:r>
              <a:rPr lang="en-US" altLang="zh-CN" sz="1600" dirty="0">
                <a:solidFill>
                  <a:srgbClr val="595959"/>
                </a:solidFill>
                <a:latin typeface="Source Sans Pro"/>
                <a:ea typeface="Source Sans Pro"/>
                <a:cs typeface="Source Sans Pro"/>
                <a:sym typeface="Source Sans Pro"/>
              </a:rPr>
              <a:t>US Geological Survey</a:t>
            </a:r>
            <a:r>
              <a:rPr lang="en-US" altLang="zh-CN" sz="1600" baseline="30000" dirty="0">
                <a:solidFill>
                  <a:srgbClr val="595959"/>
                </a:solidFill>
                <a:latin typeface="Source Sans Pro"/>
                <a:ea typeface="Source Sans Pro"/>
                <a:cs typeface="Source Sans Pro"/>
                <a:sym typeface="Source Sans Pro"/>
              </a:rPr>
              <a:t>5</a:t>
            </a:r>
            <a:r>
              <a:rPr lang="en-US" sz="1600" dirty="0">
                <a:solidFill>
                  <a:srgbClr val="595959"/>
                </a:solidFill>
                <a:latin typeface="Source Sans Pro"/>
                <a:ea typeface="Source Sans Pro"/>
                <a:cs typeface="Source Sans Pro"/>
                <a:sym typeface="Source Sans Pro"/>
              </a:rPr>
              <a:t> </a:t>
            </a:r>
          </a:p>
          <a:p>
            <a:pPr>
              <a:lnSpc>
                <a:spcPct val="87272"/>
              </a:lnSpc>
              <a:spcBef>
                <a:spcPts val="500"/>
              </a:spcBef>
              <a:buClr>
                <a:schemeClr val="dk1"/>
              </a:buClr>
              <a:buSzPts val="1100"/>
            </a:pPr>
            <a:r>
              <a:rPr lang="en-US" altLang="zh-CN" sz="1600" i="1" dirty="0">
                <a:solidFill>
                  <a:schemeClr val="tx1"/>
                </a:solidFill>
                <a:latin typeface="+mn-lt"/>
              </a:rPr>
              <a:t>CEGIS</a:t>
            </a:r>
            <a:r>
              <a:rPr lang="zh-CN" altLang="en-US" sz="1600" i="1" dirty="0">
                <a:solidFill>
                  <a:schemeClr val="tx1"/>
                </a:solidFill>
                <a:latin typeface="+mn-lt"/>
              </a:rPr>
              <a:t> </a:t>
            </a:r>
            <a:r>
              <a:rPr lang="en-US" altLang="zh-CN" sz="1600" i="1" dirty="0">
                <a:solidFill>
                  <a:schemeClr val="tx1"/>
                </a:solidFill>
                <a:latin typeface="+mn-lt"/>
              </a:rPr>
              <a:t>Annual</a:t>
            </a:r>
            <a:r>
              <a:rPr lang="zh-CN" altLang="en-US" sz="1600" i="1" dirty="0">
                <a:solidFill>
                  <a:schemeClr val="tx1"/>
                </a:solidFill>
                <a:latin typeface="+mn-lt"/>
              </a:rPr>
              <a:t> </a:t>
            </a:r>
            <a:r>
              <a:rPr lang="en-US" altLang="zh-CN" sz="1600" i="1" dirty="0">
                <a:solidFill>
                  <a:schemeClr val="tx1"/>
                </a:solidFill>
                <a:latin typeface="+mn-lt"/>
              </a:rPr>
              <a:t>Meeting</a:t>
            </a:r>
            <a:endParaRPr lang="en-US" sz="1600" i="1" dirty="0">
              <a:solidFill>
                <a:schemeClr val="tx1"/>
              </a:solidFill>
              <a:latin typeface="+mn-lt"/>
            </a:endParaRPr>
          </a:p>
          <a:p>
            <a:pPr marL="0" indent="0">
              <a:lnSpc>
                <a:spcPct val="87272"/>
              </a:lnSpc>
              <a:spcBef>
                <a:spcPts val="500"/>
              </a:spcBef>
              <a:buClr>
                <a:schemeClr val="dk1"/>
              </a:buClr>
              <a:buSzPts val="1100"/>
            </a:pPr>
            <a:r>
              <a:rPr lang="en-US" altLang="zh-CN" sz="1600" i="1" dirty="0">
                <a:solidFill>
                  <a:schemeClr val="tx1"/>
                </a:solidFill>
                <a:latin typeface="+mn-lt"/>
                <a:ea typeface="Calibri"/>
                <a:cs typeface="Calibri"/>
                <a:sym typeface="Calibri"/>
              </a:rPr>
              <a:t>Rolla, </a:t>
            </a:r>
            <a:r>
              <a:rPr lang="en-US" sz="1600" dirty="0">
                <a:solidFill>
                  <a:schemeClr val="tx1"/>
                </a:solidFill>
                <a:latin typeface="+mn-lt"/>
              </a:rPr>
              <a:t>Missouri</a:t>
            </a:r>
            <a:endParaRPr lang="en-US" altLang="zh-CN" sz="1600" i="1" dirty="0">
              <a:solidFill>
                <a:schemeClr val="tx1"/>
              </a:solidFill>
              <a:latin typeface="+mn-lt"/>
              <a:ea typeface="Calibri"/>
              <a:cs typeface="Calibri"/>
              <a:sym typeface="Calibri"/>
            </a:endParaRPr>
          </a:p>
          <a:p>
            <a:pPr marL="0" lvl="0" indent="0">
              <a:lnSpc>
                <a:spcPct val="87272"/>
              </a:lnSpc>
              <a:spcBef>
                <a:spcPts val="500"/>
              </a:spcBef>
              <a:buClr>
                <a:schemeClr val="dk1"/>
              </a:buClr>
              <a:buSzPts val="1100"/>
            </a:pPr>
            <a:r>
              <a:rPr lang="en-US" altLang="zh-CN" sz="1600" i="1" dirty="0">
                <a:solidFill>
                  <a:schemeClr val="tx1"/>
                </a:solidFill>
                <a:latin typeface="+mn-lt"/>
                <a:ea typeface="Calibri"/>
                <a:cs typeface="Calibri"/>
                <a:sym typeface="Calibri"/>
              </a:rPr>
              <a:t>08</a:t>
            </a:r>
            <a:r>
              <a:rPr lang="en-US" sz="1600" i="1" dirty="0">
                <a:solidFill>
                  <a:schemeClr val="tx1"/>
                </a:solidFill>
                <a:latin typeface="+mn-lt"/>
                <a:ea typeface="Calibri"/>
                <a:cs typeface="Calibri"/>
                <a:sym typeface="Calibri"/>
              </a:rPr>
              <a:t>/2</a:t>
            </a:r>
            <a:r>
              <a:rPr lang="en-US" altLang="zh-CN" sz="1600" i="1" dirty="0">
                <a:solidFill>
                  <a:schemeClr val="tx1"/>
                </a:solidFill>
                <a:latin typeface="+mn-lt"/>
                <a:ea typeface="Calibri"/>
                <a:cs typeface="Calibri"/>
                <a:sym typeface="Calibri"/>
              </a:rPr>
              <a:t>8</a:t>
            </a:r>
            <a:r>
              <a:rPr lang="en-US" sz="1600" i="1" dirty="0">
                <a:solidFill>
                  <a:schemeClr val="tx1"/>
                </a:solidFill>
                <a:latin typeface="+mn-lt"/>
                <a:ea typeface="Calibri"/>
                <a:cs typeface="Calibri"/>
                <a:sym typeface="Calibri"/>
              </a:rPr>
              <a:t>/201</a:t>
            </a:r>
            <a:r>
              <a:rPr lang="en-US" altLang="zh-CN" sz="1600" i="1" dirty="0">
                <a:solidFill>
                  <a:schemeClr val="tx1"/>
                </a:solidFill>
                <a:latin typeface="+mn-lt"/>
                <a:ea typeface="Calibri"/>
                <a:cs typeface="Calibri"/>
                <a:sym typeface="Calibri"/>
              </a:rPr>
              <a:t>9</a:t>
            </a:r>
            <a:endParaRPr lang="en-US" sz="1600" i="1" dirty="0">
              <a:solidFill>
                <a:schemeClr val="tx1"/>
              </a:solidFill>
              <a:latin typeface="+mn-lt"/>
              <a:ea typeface="Calibri"/>
              <a:cs typeface="Calibri"/>
              <a:sym typeface="Calibri"/>
            </a:endParaRPr>
          </a:p>
          <a:p>
            <a:pPr marL="0" lvl="0" indent="0">
              <a:spcBef>
                <a:spcPts val="400"/>
              </a:spcBef>
              <a:buClr>
                <a:srgbClr val="595959"/>
              </a:buClr>
              <a:buSzPts val="500"/>
            </a:pPr>
            <a:r>
              <a:rPr lang="en-US" sz="1600" dirty="0">
                <a:solidFill>
                  <a:srgbClr val="595959"/>
                </a:solidFill>
                <a:latin typeface="Source Sans Pro"/>
                <a:ea typeface="Source Sans Pro"/>
                <a:cs typeface="Source Sans Pro"/>
                <a:sym typeface="Source Sans Pro"/>
              </a:rPr>
              <a:t> </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628BC-3CA5-496F-A340-C1326FB78715}"/>
              </a:ext>
            </a:extLst>
          </p:cNvPr>
          <p:cNvSpPr>
            <a:spLocks noGrp="1"/>
          </p:cNvSpPr>
          <p:nvPr>
            <p:ph type="title"/>
          </p:nvPr>
        </p:nvSpPr>
        <p:spPr>
          <a:noFill/>
          <a:ln>
            <a:noFill/>
          </a:ln>
        </p:spPr>
        <p:txBody>
          <a:bodyPr spcFirstLastPara="1" wrap="square" lIns="91425" tIns="91425" rIns="91425" bIns="91425" anchor="ctr" anchorCtr="0">
            <a:noAutofit/>
          </a:bodyPr>
          <a:lstStyle/>
          <a:p>
            <a:pPr algn="ctr"/>
            <a:endParaRPr lang="en-US" b="1" dirty="0"/>
          </a:p>
        </p:txBody>
      </p:sp>
      <p:sp>
        <p:nvSpPr>
          <p:cNvPr id="5" name="Text Placeholder 2">
            <a:extLst>
              <a:ext uri="{FF2B5EF4-FFF2-40B4-BE49-F238E27FC236}">
                <a16:creationId xmlns:a16="http://schemas.microsoft.com/office/drawing/2014/main" id="{D3FEABF5-DEE8-483A-ABBF-4480B468B7DC}"/>
              </a:ext>
            </a:extLst>
          </p:cNvPr>
          <p:cNvSpPr>
            <a:spLocks noGrp="1"/>
          </p:cNvSpPr>
          <p:nvPr>
            <p:ph type="body" idx="1"/>
          </p:nvPr>
        </p:nvSpPr>
        <p:spPr>
          <a:xfrm>
            <a:off x="311699" y="1424116"/>
            <a:ext cx="4999209" cy="2798618"/>
          </a:xfrm>
        </p:spPr>
        <p:txBody>
          <a:bodyPr/>
          <a:lstStyle/>
          <a:p>
            <a:pPr marL="342900">
              <a:lnSpc>
                <a:spcPct val="150000"/>
              </a:lnSpc>
              <a:buClr>
                <a:srgbClr val="000000"/>
              </a:buClr>
            </a:pPr>
            <a:r>
              <a:rPr lang="en-US" sz="2000" dirty="0">
                <a:solidFill>
                  <a:srgbClr val="000000"/>
                </a:solidFill>
              </a:rPr>
              <a:t>Testing Data</a:t>
            </a:r>
          </a:p>
          <a:p>
            <a:pPr marL="800100" lvl="1">
              <a:lnSpc>
                <a:spcPct val="150000"/>
              </a:lnSpc>
              <a:spcBef>
                <a:spcPts val="0"/>
              </a:spcBef>
              <a:buClr>
                <a:srgbClr val="000000"/>
              </a:buClr>
            </a:pPr>
            <a:r>
              <a:rPr lang="en-US" sz="1600" dirty="0">
                <a:solidFill>
                  <a:srgbClr val="000000"/>
                </a:solidFill>
              </a:rPr>
              <a:t>Testing samples are generated from the lower half of the study area</a:t>
            </a:r>
          </a:p>
          <a:p>
            <a:pPr marL="800100" lvl="1">
              <a:lnSpc>
                <a:spcPct val="150000"/>
              </a:lnSpc>
              <a:spcBef>
                <a:spcPts val="0"/>
              </a:spcBef>
              <a:buClr>
                <a:srgbClr val="000000"/>
              </a:buClr>
            </a:pPr>
            <a:r>
              <a:rPr lang="en-US" sz="1600" dirty="0">
                <a:solidFill>
                  <a:srgbClr val="000000"/>
                </a:solidFill>
              </a:rPr>
              <a:t>To eliminate the edge effect, sample</a:t>
            </a:r>
            <a:r>
              <a:rPr lang="en-US" altLang="zh-CN" sz="1600" dirty="0">
                <a:solidFill>
                  <a:srgbClr val="000000"/>
                </a:solidFill>
              </a:rPr>
              <a:t>s</a:t>
            </a:r>
            <a:r>
              <a:rPr lang="en-US" sz="1600" dirty="0">
                <a:solidFill>
                  <a:srgbClr val="000000"/>
                </a:solidFill>
              </a:rPr>
              <a:t> </a:t>
            </a:r>
            <a:r>
              <a:rPr lang="en-US" altLang="zh-CN" sz="1600" dirty="0">
                <a:solidFill>
                  <a:srgbClr val="000000"/>
                </a:solidFill>
              </a:rPr>
              <a:t>are</a:t>
            </a:r>
            <a:r>
              <a:rPr lang="en-US" sz="1600" dirty="0">
                <a:solidFill>
                  <a:srgbClr val="000000"/>
                </a:solidFill>
              </a:rPr>
              <a:t> generated </a:t>
            </a:r>
            <a:r>
              <a:rPr lang="en-US" altLang="zh-CN" sz="1600" dirty="0">
                <a:solidFill>
                  <a:srgbClr val="000000"/>
                </a:solidFill>
              </a:rPr>
              <a:t>using</a:t>
            </a:r>
            <a:r>
              <a:rPr lang="zh-CN" altLang="en-US" sz="1600" dirty="0">
                <a:solidFill>
                  <a:srgbClr val="000000"/>
                </a:solidFill>
              </a:rPr>
              <a:t> </a:t>
            </a:r>
            <a:r>
              <a:rPr lang="en-US" altLang="zh-CN" sz="1600" dirty="0">
                <a:solidFill>
                  <a:srgbClr val="000000"/>
                </a:solidFill>
              </a:rPr>
              <a:t>a</a:t>
            </a:r>
            <a:r>
              <a:rPr lang="en-US" sz="1600" dirty="0">
                <a:solidFill>
                  <a:srgbClr val="000000"/>
                </a:solidFill>
              </a:rPr>
              <a:t> moving window</a:t>
            </a:r>
            <a:r>
              <a:rPr lang="zh-CN" altLang="en-US" sz="1600" dirty="0">
                <a:solidFill>
                  <a:srgbClr val="000000"/>
                </a:solidFill>
              </a:rPr>
              <a:t> </a:t>
            </a:r>
            <a:r>
              <a:rPr lang="en-US" sz="1600" dirty="0">
                <a:solidFill>
                  <a:srgbClr val="000000"/>
                </a:solidFill>
              </a:rPr>
              <a:t>(30 pixel</a:t>
            </a:r>
            <a:r>
              <a:rPr lang="en-US" altLang="zh-CN" sz="1600" dirty="0">
                <a:solidFill>
                  <a:srgbClr val="000000"/>
                </a:solidFill>
              </a:rPr>
              <a:t>s</a:t>
            </a:r>
            <a:r>
              <a:rPr lang="en-US" sz="1600" dirty="0">
                <a:solidFill>
                  <a:srgbClr val="000000"/>
                </a:solidFill>
              </a:rPr>
              <a:t>)</a:t>
            </a:r>
            <a:r>
              <a:rPr lang="zh-CN" altLang="en-US" sz="1600" dirty="0">
                <a:solidFill>
                  <a:srgbClr val="000000"/>
                </a:solidFill>
              </a:rPr>
              <a:t> </a:t>
            </a:r>
            <a:r>
              <a:rPr lang="en-US" altLang="zh-CN" sz="1600" dirty="0">
                <a:solidFill>
                  <a:srgbClr val="000000"/>
                </a:solidFill>
              </a:rPr>
              <a:t>strategy</a:t>
            </a:r>
            <a:r>
              <a:rPr lang="en-US" sz="1600" dirty="0">
                <a:solidFill>
                  <a:srgbClr val="000000"/>
                </a:solidFill>
              </a:rPr>
              <a:t> </a:t>
            </a:r>
          </a:p>
          <a:p>
            <a:pPr marL="25400" indent="0">
              <a:lnSpc>
                <a:spcPct val="150000"/>
              </a:lnSpc>
              <a:spcBef>
                <a:spcPts val="600"/>
              </a:spcBef>
              <a:buClr>
                <a:srgbClr val="000000"/>
              </a:buClr>
              <a:buNone/>
            </a:pPr>
            <a:r>
              <a:rPr lang="en-US" altLang="zh-CN" sz="1200" dirty="0">
                <a:solidFill>
                  <a:schemeClr val="dk1"/>
                </a:solidFill>
              </a:rPr>
              <a:t>*patch size = 224 pixel *224 pixel</a:t>
            </a:r>
          </a:p>
        </p:txBody>
      </p:sp>
      <p:grpSp>
        <p:nvGrpSpPr>
          <p:cNvPr id="25" name="Group 24">
            <a:extLst>
              <a:ext uri="{FF2B5EF4-FFF2-40B4-BE49-F238E27FC236}">
                <a16:creationId xmlns:a16="http://schemas.microsoft.com/office/drawing/2014/main" id="{2A5AB346-010D-4951-A169-C63E73C36570}"/>
              </a:ext>
            </a:extLst>
          </p:cNvPr>
          <p:cNvGrpSpPr/>
          <p:nvPr/>
        </p:nvGrpSpPr>
        <p:grpSpPr>
          <a:xfrm>
            <a:off x="5643360" y="1300902"/>
            <a:ext cx="3228790" cy="4790931"/>
            <a:chOff x="5643360" y="1300902"/>
            <a:chExt cx="3228790" cy="4790931"/>
          </a:xfrm>
        </p:grpSpPr>
        <p:grpSp>
          <p:nvGrpSpPr>
            <p:cNvPr id="6" name="Group 5">
              <a:extLst>
                <a:ext uri="{FF2B5EF4-FFF2-40B4-BE49-F238E27FC236}">
                  <a16:creationId xmlns:a16="http://schemas.microsoft.com/office/drawing/2014/main" id="{4271857E-D478-4B46-B7CF-FEBD134FA2CC}"/>
                </a:ext>
              </a:extLst>
            </p:cNvPr>
            <p:cNvGrpSpPr/>
            <p:nvPr/>
          </p:nvGrpSpPr>
          <p:grpSpPr>
            <a:xfrm>
              <a:off x="5643360" y="1300902"/>
              <a:ext cx="3188940" cy="4790931"/>
              <a:chOff x="5133023" y="1356867"/>
              <a:chExt cx="3188940" cy="4790931"/>
            </a:xfrm>
          </p:grpSpPr>
          <p:pic>
            <p:nvPicPr>
              <p:cNvPr id="7" name="Picture 2">
                <a:extLst>
                  <a:ext uri="{FF2B5EF4-FFF2-40B4-BE49-F238E27FC236}">
                    <a16:creationId xmlns:a16="http://schemas.microsoft.com/office/drawing/2014/main" id="{C42DB504-08FA-4639-878A-088768365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023" y="1356867"/>
                <a:ext cx="3188940" cy="47909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512DF1D-35FF-4BDA-8780-6D0DB0E3C2EE}"/>
                  </a:ext>
                </a:extLst>
              </p:cNvPr>
              <p:cNvSpPr/>
              <p:nvPr/>
            </p:nvSpPr>
            <p:spPr>
              <a:xfrm>
                <a:off x="5327045" y="3722801"/>
                <a:ext cx="2927927" cy="229930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D5883982-0CB5-4EC7-B97B-D876BA3A0094}"/>
                </a:ext>
              </a:extLst>
            </p:cNvPr>
            <p:cNvSpPr/>
            <p:nvPr/>
          </p:nvSpPr>
          <p:spPr>
            <a:xfrm>
              <a:off x="5730540" y="3550383"/>
              <a:ext cx="3141610" cy="254145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C3E9E9DD-9FD3-4A44-ADB6-4F0CC054AE88}"/>
                </a:ext>
              </a:extLst>
            </p:cNvPr>
            <p:cNvGrpSpPr/>
            <p:nvPr/>
          </p:nvGrpSpPr>
          <p:grpSpPr>
            <a:xfrm>
              <a:off x="5730540" y="3550383"/>
              <a:ext cx="393544" cy="393544"/>
              <a:chOff x="5730540" y="3550383"/>
              <a:chExt cx="393544" cy="393544"/>
            </a:xfrm>
          </p:grpSpPr>
          <p:sp>
            <p:nvSpPr>
              <p:cNvPr id="11" name="Rectangle 10">
                <a:extLst>
                  <a:ext uri="{FF2B5EF4-FFF2-40B4-BE49-F238E27FC236}">
                    <a16:creationId xmlns:a16="http://schemas.microsoft.com/office/drawing/2014/main" id="{2A40800C-A33C-4B35-B1A1-7E7ABC4DD3C4}"/>
                  </a:ext>
                </a:extLst>
              </p:cNvPr>
              <p:cNvSpPr/>
              <p:nvPr/>
            </p:nvSpPr>
            <p:spPr>
              <a:xfrm>
                <a:off x="5730540" y="3550383"/>
                <a:ext cx="393544" cy="39354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DF550AE-A90B-49F3-9687-ACA657861C8F}"/>
                  </a:ext>
                </a:extLst>
              </p:cNvPr>
              <p:cNvSpPr/>
              <p:nvPr/>
            </p:nvSpPr>
            <p:spPr>
              <a:xfrm>
                <a:off x="5837382" y="3666836"/>
                <a:ext cx="184727" cy="18472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4FEA006-0425-4366-AEC8-581354BB2E0B}"/>
                </a:ext>
              </a:extLst>
            </p:cNvPr>
            <p:cNvGrpSpPr/>
            <p:nvPr/>
          </p:nvGrpSpPr>
          <p:grpSpPr>
            <a:xfrm>
              <a:off x="5921753" y="3553191"/>
              <a:ext cx="393544" cy="393544"/>
              <a:chOff x="5730540" y="3550383"/>
              <a:chExt cx="393544" cy="393544"/>
            </a:xfrm>
          </p:grpSpPr>
          <p:sp>
            <p:nvSpPr>
              <p:cNvPr id="15" name="Rectangle 14">
                <a:extLst>
                  <a:ext uri="{FF2B5EF4-FFF2-40B4-BE49-F238E27FC236}">
                    <a16:creationId xmlns:a16="http://schemas.microsoft.com/office/drawing/2014/main" id="{679FF712-EEB2-4905-ABA9-BA0104CBBC71}"/>
                  </a:ext>
                </a:extLst>
              </p:cNvPr>
              <p:cNvSpPr/>
              <p:nvPr/>
            </p:nvSpPr>
            <p:spPr>
              <a:xfrm>
                <a:off x="5730540" y="3550383"/>
                <a:ext cx="393544" cy="39354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990457-D7F7-4482-A006-0ED6BF7F7B34}"/>
                  </a:ext>
                </a:extLst>
              </p:cNvPr>
              <p:cNvSpPr/>
              <p:nvPr/>
            </p:nvSpPr>
            <p:spPr>
              <a:xfrm>
                <a:off x="5837382" y="3666836"/>
                <a:ext cx="184727" cy="18472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74C3718-8D6E-40BB-94A1-270551CD842B}"/>
                </a:ext>
              </a:extLst>
            </p:cNvPr>
            <p:cNvGrpSpPr/>
            <p:nvPr/>
          </p:nvGrpSpPr>
          <p:grpSpPr>
            <a:xfrm>
              <a:off x="6120333" y="3548576"/>
              <a:ext cx="393544" cy="393544"/>
              <a:chOff x="5730540" y="3550383"/>
              <a:chExt cx="393544" cy="393544"/>
            </a:xfrm>
          </p:grpSpPr>
          <p:sp>
            <p:nvSpPr>
              <p:cNvPr id="18" name="Rectangle 17">
                <a:extLst>
                  <a:ext uri="{FF2B5EF4-FFF2-40B4-BE49-F238E27FC236}">
                    <a16:creationId xmlns:a16="http://schemas.microsoft.com/office/drawing/2014/main" id="{01D7194F-CA26-44FD-9C9C-6FEA61E32227}"/>
                  </a:ext>
                </a:extLst>
              </p:cNvPr>
              <p:cNvSpPr/>
              <p:nvPr/>
            </p:nvSpPr>
            <p:spPr>
              <a:xfrm>
                <a:off x="5730540" y="3550383"/>
                <a:ext cx="393544" cy="39354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4DE8A3-FF4E-43F5-9A0E-9E0523B1C927}"/>
                  </a:ext>
                </a:extLst>
              </p:cNvPr>
              <p:cNvSpPr/>
              <p:nvPr/>
            </p:nvSpPr>
            <p:spPr>
              <a:xfrm>
                <a:off x="5837382" y="3666836"/>
                <a:ext cx="184727" cy="1847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1" name="Picture 20">
            <a:extLst>
              <a:ext uri="{FF2B5EF4-FFF2-40B4-BE49-F238E27FC236}">
                <a16:creationId xmlns:a16="http://schemas.microsoft.com/office/drawing/2014/main" id="{2E890B3A-D4BD-4265-A5BF-E59A270C0DD4}"/>
              </a:ext>
            </a:extLst>
          </p:cNvPr>
          <p:cNvPicPr>
            <a:picLocks noChangeAspect="1"/>
          </p:cNvPicPr>
          <p:nvPr/>
        </p:nvPicPr>
        <p:blipFill>
          <a:blip r:embed="rId3"/>
          <a:stretch>
            <a:fillRect/>
          </a:stretch>
        </p:blipFill>
        <p:spPr>
          <a:xfrm>
            <a:off x="1851460" y="4969609"/>
            <a:ext cx="685896" cy="685896"/>
          </a:xfrm>
          <a:prstGeom prst="rect">
            <a:avLst/>
          </a:prstGeom>
          <a:ln w="28575">
            <a:solidFill>
              <a:srgbClr val="FFC000"/>
            </a:solidFill>
          </a:ln>
        </p:spPr>
      </p:pic>
      <p:pic>
        <p:nvPicPr>
          <p:cNvPr id="22" name="Picture 21">
            <a:extLst>
              <a:ext uri="{FF2B5EF4-FFF2-40B4-BE49-F238E27FC236}">
                <a16:creationId xmlns:a16="http://schemas.microsoft.com/office/drawing/2014/main" id="{947B8498-F41F-4297-BC4A-8CA2BDAEFBC9}"/>
              </a:ext>
            </a:extLst>
          </p:cNvPr>
          <p:cNvPicPr>
            <a:picLocks noChangeAspect="1"/>
          </p:cNvPicPr>
          <p:nvPr/>
        </p:nvPicPr>
        <p:blipFill>
          <a:blip r:embed="rId3"/>
          <a:stretch>
            <a:fillRect/>
          </a:stretch>
        </p:blipFill>
        <p:spPr>
          <a:xfrm>
            <a:off x="2567970" y="4969609"/>
            <a:ext cx="685896" cy="685896"/>
          </a:xfrm>
          <a:prstGeom prst="rect">
            <a:avLst/>
          </a:prstGeom>
          <a:ln w="28575">
            <a:solidFill>
              <a:srgbClr val="92D050"/>
            </a:solidFill>
          </a:ln>
        </p:spPr>
      </p:pic>
      <p:pic>
        <p:nvPicPr>
          <p:cNvPr id="23" name="Picture 22">
            <a:extLst>
              <a:ext uri="{FF2B5EF4-FFF2-40B4-BE49-F238E27FC236}">
                <a16:creationId xmlns:a16="http://schemas.microsoft.com/office/drawing/2014/main" id="{E60221DA-CE77-4130-A34A-99D2B9A47765}"/>
              </a:ext>
            </a:extLst>
          </p:cNvPr>
          <p:cNvPicPr>
            <a:picLocks noChangeAspect="1"/>
          </p:cNvPicPr>
          <p:nvPr/>
        </p:nvPicPr>
        <p:blipFill>
          <a:blip r:embed="rId4"/>
          <a:stretch>
            <a:fillRect/>
          </a:stretch>
        </p:blipFill>
        <p:spPr>
          <a:xfrm>
            <a:off x="3273478" y="4969609"/>
            <a:ext cx="685896" cy="685896"/>
          </a:xfrm>
          <a:prstGeom prst="rect">
            <a:avLst/>
          </a:prstGeom>
          <a:ln w="28575">
            <a:solidFill>
              <a:srgbClr val="00B050"/>
            </a:solidFill>
          </a:ln>
        </p:spPr>
      </p:pic>
      <p:sp>
        <p:nvSpPr>
          <p:cNvPr id="24" name="TextBox 23">
            <a:extLst>
              <a:ext uri="{FF2B5EF4-FFF2-40B4-BE49-F238E27FC236}">
                <a16:creationId xmlns:a16="http://schemas.microsoft.com/office/drawing/2014/main" id="{D7FADFA6-2510-4FAF-8243-A362C648F757}"/>
              </a:ext>
            </a:extLst>
          </p:cNvPr>
          <p:cNvSpPr txBox="1"/>
          <p:nvPr/>
        </p:nvSpPr>
        <p:spPr>
          <a:xfrm>
            <a:off x="2137842" y="4610026"/>
            <a:ext cx="1478584" cy="253916"/>
          </a:xfrm>
          <a:prstGeom prst="rect">
            <a:avLst/>
          </a:prstGeom>
          <a:noFill/>
        </p:spPr>
        <p:txBody>
          <a:bodyPr wrap="square" rtlCol="0">
            <a:spAutoFit/>
          </a:bodyPr>
          <a:lstStyle/>
          <a:p>
            <a:pPr algn="ctr"/>
            <a:r>
              <a:rPr lang="en-US" altLang="zh-CN" sz="1050" b="1" dirty="0"/>
              <a:t>T</a:t>
            </a:r>
            <a:r>
              <a:rPr lang="en-US" sz="1050" b="1" dirty="0"/>
              <a:t>esting patches</a:t>
            </a:r>
          </a:p>
        </p:txBody>
      </p:sp>
    </p:spTree>
    <p:extLst>
      <p:ext uri="{BB962C8B-B14F-4D97-AF65-F5344CB8AC3E}">
        <p14:creationId xmlns:p14="http://schemas.microsoft.com/office/powerpoint/2010/main" val="1023243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5" name="Shape 119"/>
          <p:cNvSpPr txBox="1">
            <a:spLocks noGrp="1"/>
          </p:cNvSpPr>
          <p:nvPr>
            <p:ph type="body" idx="1"/>
          </p:nvPr>
        </p:nvSpPr>
        <p:spPr>
          <a:xfrm>
            <a:off x="311700" y="861121"/>
            <a:ext cx="8237214" cy="5879679"/>
          </a:xfrm>
          <a:prstGeom prst="rect">
            <a:avLst/>
          </a:prstGeom>
          <a:noFill/>
          <a:ln>
            <a:noFill/>
          </a:ln>
        </p:spPr>
        <p:txBody>
          <a:bodyPr spcFirstLastPara="1" wrap="square" lIns="91425" tIns="91425" rIns="91425" bIns="91425" anchor="t" anchorCtr="0">
            <a:noAutofit/>
          </a:bodyPr>
          <a:lstStyle/>
          <a:p>
            <a:pPr marL="285750" marR="0" lvl="0" indent="-171450" algn="l" rtl="0">
              <a:lnSpc>
                <a:spcPct val="100000"/>
              </a:lnSpc>
              <a:spcBef>
                <a:spcPts val="0"/>
              </a:spcBef>
              <a:spcAft>
                <a:spcPts val="0"/>
              </a:spcAft>
              <a:buClr>
                <a:srgbClr val="000000"/>
              </a:buClr>
              <a:buSzPts val="1800"/>
              <a:buFont typeface="Arial"/>
              <a:buNone/>
            </a:pPr>
            <a:endParaRPr sz="20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altLang="zh-CN" sz="2000" b="0" i="0" u="none" strike="noStrike" cap="none" dirty="0">
                <a:solidFill>
                  <a:srgbClr val="000000"/>
                </a:solidFill>
                <a:latin typeface="Arial"/>
                <a:ea typeface="Arial"/>
                <a:cs typeface="Arial"/>
                <a:sym typeface="Arial"/>
              </a:rPr>
              <a:t>LiDAR</a:t>
            </a:r>
            <a:r>
              <a:rPr lang="zh-CN" altLang="en-US" sz="2000" b="0" i="0" u="none" strike="noStrike" cap="none" dirty="0">
                <a:solidFill>
                  <a:srgbClr val="000000"/>
                </a:solidFill>
                <a:latin typeface="Arial"/>
                <a:ea typeface="Arial"/>
                <a:cs typeface="Arial"/>
                <a:sym typeface="Arial"/>
              </a:rPr>
              <a:t> </a:t>
            </a:r>
            <a:r>
              <a:rPr lang="en-US" altLang="zh-CN" sz="2000" b="0" i="0" u="none" strike="noStrike" cap="none" dirty="0">
                <a:solidFill>
                  <a:srgbClr val="000000"/>
                </a:solidFill>
                <a:latin typeface="Arial"/>
                <a:ea typeface="Arial"/>
                <a:cs typeface="Arial"/>
                <a:sym typeface="Arial"/>
              </a:rPr>
              <a:t>derived</a:t>
            </a:r>
            <a:r>
              <a:rPr lang="zh-CN" altLang="en-US" sz="2000" b="0" i="0" u="none" strike="noStrike" cap="none" dirty="0">
                <a:solidFill>
                  <a:srgbClr val="000000"/>
                </a:solidFill>
                <a:latin typeface="Arial"/>
                <a:ea typeface="Arial"/>
                <a:cs typeface="Arial"/>
                <a:sym typeface="Arial"/>
              </a:rPr>
              <a:t> </a:t>
            </a:r>
            <a:r>
              <a:rPr lang="en-US" altLang="zh-CN" sz="2000" b="0" i="0" u="none" strike="noStrike" cap="none" dirty="0">
                <a:solidFill>
                  <a:srgbClr val="000000"/>
                </a:solidFill>
                <a:latin typeface="Arial"/>
                <a:ea typeface="Arial"/>
                <a:cs typeface="Arial"/>
                <a:sym typeface="Arial"/>
              </a:rPr>
              <a:t>feature</a:t>
            </a:r>
            <a:r>
              <a:rPr lang="zh-CN" altLang="en-US" sz="2000" b="0" i="0" u="none" strike="noStrike" cap="none" dirty="0">
                <a:solidFill>
                  <a:srgbClr val="000000"/>
                </a:solidFill>
                <a:latin typeface="Arial"/>
                <a:ea typeface="Arial"/>
                <a:cs typeface="Arial"/>
                <a:sym typeface="Arial"/>
              </a:rPr>
              <a:t> </a:t>
            </a:r>
            <a:r>
              <a:rPr lang="en-US" altLang="zh-CN" sz="2000" b="0" i="0" u="none" strike="noStrike" cap="none" dirty="0">
                <a:solidFill>
                  <a:srgbClr val="000000"/>
                </a:solidFill>
                <a:latin typeface="Arial"/>
                <a:ea typeface="Arial"/>
                <a:cs typeface="Arial"/>
                <a:sym typeface="Arial"/>
              </a:rPr>
              <a:t>maps</a:t>
            </a:r>
          </a:p>
          <a:p>
            <a:pPr marL="285750" marR="0" lvl="0" indent="-285750" algn="l" rtl="0">
              <a:lnSpc>
                <a:spcPct val="100000"/>
              </a:lnSpc>
              <a:spcBef>
                <a:spcPts val="0"/>
              </a:spcBef>
              <a:spcAft>
                <a:spcPts val="0"/>
              </a:spcAft>
              <a:buClr>
                <a:srgbClr val="000000"/>
              </a:buClr>
              <a:buSzPts val="1800"/>
              <a:buFont typeface="Arial"/>
              <a:buChar char="•"/>
            </a:pPr>
            <a:endParaRPr lang="en-US" dirty="0">
              <a:solidFill>
                <a:srgbClr val="000000"/>
              </a:solidFill>
            </a:endParaRPr>
          </a:p>
          <a:p>
            <a:pPr marL="285750" marR="0" lvl="0" indent="-285750" algn="l" rtl="0">
              <a:lnSpc>
                <a:spcPct val="100000"/>
              </a:lnSpc>
              <a:spcBef>
                <a:spcPts val="0"/>
              </a:spcBef>
              <a:spcAft>
                <a:spcPts val="0"/>
              </a:spcAft>
              <a:buClr>
                <a:srgbClr val="000000"/>
              </a:buClr>
              <a:buSzPts val="1800"/>
              <a:buFont typeface="Arial"/>
              <a:buChar char="•"/>
            </a:pPr>
            <a:endParaRPr lang="en-US"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endParaRPr lang="en-US" dirty="0">
              <a:solidFill>
                <a:srgbClr val="000000"/>
              </a:solidFill>
            </a:endParaRPr>
          </a:p>
          <a:p>
            <a:pPr marL="285750" marR="0" lvl="0" indent="-285750" algn="l" rtl="0">
              <a:lnSpc>
                <a:spcPct val="100000"/>
              </a:lnSpc>
              <a:spcBef>
                <a:spcPts val="0"/>
              </a:spcBef>
              <a:spcAft>
                <a:spcPts val="0"/>
              </a:spcAft>
              <a:buClr>
                <a:srgbClr val="000000"/>
              </a:buClr>
              <a:buSzPts val="1800"/>
              <a:buFont typeface="Arial"/>
              <a:buChar char="•"/>
            </a:pPr>
            <a:endParaRPr lang="en-US"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endParaRPr lang="en-US" dirty="0">
              <a:solidFill>
                <a:srgbClr val="000000"/>
              </a:solidFill>
            </a:endParaRPr>
          </a:p>
          <a:p>
            <a:pPr marL="285750" marR="0" lvl="0" indent="-285750" algn="l" rtl="0">
              <a:lnSpc>
                <a:spcPct val="100000"/>
              </a:lnSpc>
              <a:spcBef>
                <a:spcPts val="0"/>
              </a:spcBef>
              <a:spcAft>
                <a:spcPts val="0"/>
              </a:spcAft>
              <a:buClr>
                <a:srgbClr val="000000"/>
              </a:buClr>
              <a:buSzPts val="1800"/>
              <a:buFont typeface="Arial"/>
              <a:buChar char="•"/>
            </a:pPr>
            <a:endParaRPr lang="en-US"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endParaRPr lang="en-US" dirty="0">
              <a:solidFill>
                <a:srgbClr val="000000"/>
              </a:solidFill>
            </a:endParaRPr>
          </a:p>
          <a:p>
            <a:pPr marL="285750" marR="0" lvl="0" indent="-285750" algn="l" rtl="0">
              <a:lnSpc>
                <a:spcPct val="100000"/>
              </a:lnSpc>
              <a:spcBef>
                <a:spcPts val="0"/>
              </a:spcBef>
              <a:spcAft>
                <a:spcPts val="0"/>
              </a:spcAft>
              <a:buClr>
                <a:srgbClr val="000000"/>
              </a:buClr>
              <a:buSzPts val="1800"/>
              <a:buFont typeface="Arial"/>
              <a:buChar char="•"/>
            </a:pPr>
            <a:endParaRPr lang="en-US"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endParaRPr lang="en-US" altLang="zh-CN" dirty="0">
              <a:solidFill>
                <a:srgbClr val="000000"/>
              </a:solidFill>
            </a:endParaRPr>
          </a:p>
          <a:p>
            <a:pPr marL="285750" marR="0" lvl="0" indent="-285750" algn="l" rtl="0">
              <a:lnSpc>
                <a:spcPct val="100000"/>
              </a:lnSpc>
              <a:spcBef>
                <a:spcPts val="0"/>
              </a:spcBef>
              <a:spcAft>
                <a:spcPts val="0"/>
              </a:spcAft>
              <a:buClr>
                <a:srgbClr val="000000"/>
              </a:buClr>
              <a:buSzPts val="1800"/>
              <a:buFont typeface="Arial"/>
              <a:buChar char="•"/>
            </a:pPr>
            <a:r>
              <a:rPr lang="en-US" altLang="zh-CN" sz="2000" dirty="0">
                <a:solidFill>
                  <a:srgbClr val="000000"/>
                </a:solidFill>
              </a:rPr>
              <a:t>Elevation</a:t>
            </a:r>
            <a:r>
              <a:rPr lang="zh-CN" altLang="en-US" sz="2000" dirty="0">
                <a:solidFill>
                  <a:srgbClr val="000000"/>
                </a:solidFill>
              </a:rPr>
              <a:t> </a:t>
            </a:r>
            <a:r>
              <a:rPr lang="en-US" altLang="zh-CN" sz="2000" dirty="0">
                <a:solidFill>
                  <a:srgbClr val="000000"/>
                </a:solidFill>
              </a:rPr>
              <a:t>feature</a:t>
            </a:r>
            <a:r>
              <a:rPr lang="zh-CN" altLang="en-US" sz="2000" dirty="0">
                <a:solidFill>
                  <a:srgbClr val="000000"/>
                </a:solidFill>
              </a:rPr>
              <a:t> </a:t>
            </a:r>
            <a:r>
              <a:rPr lang="en-US" altLang="zh-CN" sz="2000" dirty="0">
                <a:solidFill>
                  <a:srgbClr val="000000"/>
                </a:solidFill>
              </a:rPr>
              <a:t>maps</a:t>
            </a:r>
            <a:endParaRPr lang="en-US" sz="2000" b="0" i="0" u="none" strike="noStrike" cap="none" dirty="0">
              <a:solidFill>
                <a:srgbClr val="000000"/>
              </a:solidFill>
              <a:latin typeface="Arial"/>
              <a:ea typeface="Arial"/>
              <a:cs typeface="Arial"/>
              <a:sym typeface="Arial"/>
            </a:endParaRPr>
          </a:p>
        </p:txBody>
      </p:sp>
      <p:sp>
        <p:nvSpPr>
          <p:cNvPr id="118" name="Shape 11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US" altLang="zh-CN" sz="2800" b="1" i="0" u="none" strike="noStrike" cap="none" dirty="0">
                <a:solidFill>
                  <a:schemeClr val="dk1"/>
                </a:solidFill>
                <a:latin typeface="Arial"/>
                <a:ea typeface="Arial"/>
                <a:cs typeface="Arial"/>
                <a:sym typeface="Arial"/>
              </a:rPr>
              <a:t>LiDAR-based</a:t>
            </a:r>
            <a:r>
              <a:rPr lang="zh-CN" altLang="en-US" sz="2800" b="1" i="0" u="none" strike="noStrike" cap="none" dirty="0">
                <a:solidFill>
                  <a:schemeClr val="dk1"/>
                </a:solidFill>
                <a:latin typeface="Arial"/>
                <a:ea typeface="Arial"/>
                <a:cs typeface="Arial"/>
                <a:sym typeface="Arial"/>
              </a:rPr>
              <a:t> </a:t>
            </a:r>
            <a:r>
              <a:rPr lang="en-US" altLang="zh-CN" sz="2800" b="1" i="0" u="none" strike="noStrike" cap="none" dirty="0">
                <a:solidFill>
                  <a:schemeClr val="dk1"/>
                </a:solidFill>
                <a:latin typeface="Arial"/>
                <a:ea typeface="Arial"/>
                <a:cs typeface="Arial"/>
                <a:sym typeface="Arial"/>
              </a:rPr>
              <a:t>Feature</a:t>
            </a:r>
            <a:r>
              <a:rPr lang="zh-CN" altLang="en-US" sz="2800" b="1" i="0" u="none" strike="noStrike" cap="none" dirty="0">
                <a:solidFill>
                  <a:schemeClr val="dk1"/>
                </a:solidFill>
                <a:latin typeface="Arial"/>
                <a:ea typeface="Arial"/>
                <a:cs typeface="Arial"/>
                <a:sym typeface="Arial"/>
              </a:rPr>
              <a:t> </a:t>
            </a:r>
            <a:r>
              <a:rPr lang="en-US" altLang="zh-CN" b="1" dirty="0"/>
              <a:t>M</a:t>
            </a:r>
            <a:r>
              <a:rPr lang="en-US" altLang="zh-CN" sz="2800" b="1" i="0" u="none" strike="noStrike" cap="none" dirty="0">
                <a:solidFill>
                  <a:schemeClr val="dk1"/>
                </a:solidFill>
                <a:latin typeface="Arial"/>
                <a:ea typeface="Arial"/>
                <a:cs typeface="Arial"/>
                <a:sym typeface="Arial"/>
              </a:rPr>
              <a:t>aps</a:t>
            </a:r>
            <a:endParaRPr sz="2800" b="1" i="0" u="none" strike="noStrike" cap="none" dirty="0">
              <a:solidFill>
                <a:schemeClr val="dk1"/>
              </a:solidFill>
              <a:latin typeface="Arial"/>
              <a:ea typeface="Arial"/>
              <a:cs typeface="Arial"/>
              <a:sym typeface="Arial"/>
            </a:endParaRPr>
          </a:p>
        </p:txBody>
      </p:sp>
      <p:sp>
        <p:nvSpPr>
          <p:cNvPr id="10" name="Slide Number Placeholder 3">
            <a:extLst>
              <a:ext uri="{FF2B5EF4-FFF2-40B4-BE49-F238E27FC236}">
                <a16:creationId xmlns:a16="http://schemas.microsoft.com/office/drawing/2014/main" id="{883D0F30-6EAD-294D-9D30-A9D0F445D46D}"/>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a:latin typeface="Tahoma" charset="0"/>
            </a:endParaRPr>
          </a:p>
          <a:p>
            <a:pPr>
              <a:defRPr/>
            </a:pPr>
            <a:fld id="{A454E1AF-7DAE-AA42-AAA3-C73C4E2FAC02}" type="slidenum">
              <a:rPr lang="en-US" sz="1000" b="0" smtClean="0">
                <a:latin typeface="Tahoma" charset="0"/>
              </a:rPr>
              <a:pPr>
                <a:defRPr/>
              </a:pPr>
              <a:t>11</a:t>
            </a:fld>
            <a:endParaRPr lang="en-US" sz="1000" b="0" dirty="0">
              <a:latin typeface="Tahoma" charset="0"/>
            </a:endParaRPr>
          </a:p>
        </p:txBody>
      </p:sp>
      <p:grpSp>
        <p:nvGrpSpPr>
          <p:cNvPr id="2" name="Group 1">
            <a:extLst>
              <a:ext uri="{FF2B5EF4-FFF2-40B4-BE49-F238E27FC236}">
                <a16:creationId xmlns:a16="http://schemas.microsoft.com/office/drawing/2014/main" id="{340438EE-BBA8-4CF7-A4E7-EF64A144DF96}"/>
              </a:ext>
            </a:extLst>
          </p:cNvPr>
          <p:cNvGrpSpPr/>
          <p:nvPr/>
        </p:nvGrpSpPr>
        <p:grpSpPr>
          <a:xfrm>
            <a:off x="385589" y="1560370"/>
            <a:ext cx="8263390" cy="5288394"/>
            <a:chOff x="311700" y="1569606"/>
            <a:chExt cx="8263390" cy="5288394"/>
          </a:xfrm>
        </p:grpSpPr>
        <p:pic>
          <p:nvPicPr>
            <p:cNvPr id="2060" name="Picture 12">
              <a:extLst>
                <a:ext uri="{FF2B5EF4-FFF2-40B4-BE49-F238E27FC236}">
                  <a16:creationId xmlns:a16="http://schemas.microsoft.com/office/drawing/2014/main" id="{7E7BC53C-0364-4100-AC0E-8E834D2FD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158" y="4419825"/>
              <a:ext cx="1663932" cy="241725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E63048E-A82A-452A-8250-A484F7C45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569607"/>
              <a:ext cx="1663932" cy="241725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364B48B0-3E4D-4E82-A3D2-8EEF01E46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548" y="1569607"/>
              <a:ext cx="1870889" cy="241725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82F8086-2F43-4825-A86F-DA52ED6F6D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2353" y="1569607"/>
              <a:ext cx="1870889" cy="241725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B41BA031-D8A4-475C-83B2-759402BAC4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700" y="4440746"/>
              <a:ext cx="1663932" cy="241725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0AD7E840-E2A9-43F7-802A-5D677C7004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1158" y="1569606"/>
              <a:ext cx="1663932" cy="241725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F541678D-50BB-487F-BBC2-351B262536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1338" y="4440746"/>
              <a:ext cx="1663932" cy="2417254"/>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EF04A231-BE09-4A4C-BBFD-76E12B781B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1519" y="4440746"/>
              <a:ext cx="1663932" cy="24172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28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E284-F410-4341-BEFF-B0B7568AC0CB}"/>
              </a:ext>
            </a:extLst>
          </p:cNvPr>
          <p:cNvSpPr>
            <a:spLocks noGrp="1"/>
          </p:cNvSpPr>
          <p:nvPr>
            <p:ph type="title"/>
          </p:nvPr>
        </p:nvSpPr>
        <p:spPr>
          <a:noFill/>
          <a:ln>
            <a:noFill/>
          </a:ln>
        </p:spPr>
        <p:txBody>
          <a:bodyPr spcFirstLastPara="1" wrap="square" lIns="91425" tIns="91425" rIns="91425" bIns="91425" anchor="ctr" anchorCtr="0">
            <a:noAutofit/>
          </a:bodyPr>
          <a:lstStyle/>
          <a:p>
            <a:pPr algn="ctr"/>
            <a:r>
              <a:rPr lang="en-US" altLang="zh-CN" b="1" dirty="0"/>
              <a:t>Model</a:t>
            </a:r>
            <a:r>
              <a:rPr lang="zh-CN" altLang="en-US" b="1" dirty="0"/>
              <a:t> </a:t>
            </a:r>
            <a:r>
              <a:rPr lang="en-US" altLang="zh-CN" b="1" dirty="0"/>
              <a:t>training</a:t>
            </a:r>
            <a:endParaRPr lang="en-US" b="1" dirty="0"/>
          </a:p>
        </p:txBody>
      </p:sp>
      <p:sp>
        <p:nvSpPr>
          <p:cNvPr id="6" name="Text Placeholder 2">
            <a:extLst>
              <a:ext uri="{FF2B5EF4-FFF2-40B4-BE49-F238E27FC236}">
                <a16:creationId xmlns:a16="http://schemas.microsoft.com/office/drawing/2014/main" id="{9EEC563F-9F44-4EE7-886D-A5768605F08B}"/>
              </a:ext>
            </a:extLst>
          </p:cNvPr>
          <p:cNvSpPr>
            <a:spLocks noGrp="1"/>
          </p:cNvSpPr>
          <p:nvPr>
            <p:ph type="body" idx="1"/>
          </p:nvPr>
        </p:nvSpPr>
        <p:spPr>
          <a:xfrm>
            <a:off x="311699" y="1424115"/>
            <a:ext cx="8520600" cy="4840517"/>
          </a:xfrm>
        </p:spPr>
        <p:txBody>
          <a:bodyPr/>
          <a:lstStyle/>
          <a:p>
            <a:pPr marL="342900">
              <a:lnSpc>
                <a:spcPct val="150000"/>
              </a:lnSpc>
              <a:buClr>
                <a:srgbClr val="000000"/>
              </a:buClr>
            </a:pPr>
            <a:r>
              <a:rPr lang="en-US" sz="2000" dirty="0">
                <a:solidFill>
                  <a:srgbClr val="000000"/>
                </a:solidFill>
              </a:rPr>
              <a:t>GPU</a:t>
            </a:r>
          </a:p>
          <a:p>
            <a:pPr marL="800100" lvl="1">
              <a:lnSpc>
                <a:spcPct val="150000"/>
              </a:lnSpc>
              <a:buClr>
                <a:srgbClr val="000000"/>
              </a:buClr>
            </a:pPr>
            <a:r>
              <a:rPr lang="en-US" sz="1600" dirty="0">
                <a:solidFill>
                  <a:srgbClr val="000000"/>
                </a:solidFill>
              </a:rPr>
              <a:t>Tesla K80</a:t>
            </a:r>
            <a:r>
              <a:rPr lang="en-US" sz="1600" b="1" dirty="0">
                <a:solidFill>
                  <a:srgbClr val="000000"/>
                </a:solidFill>
              </a:rPr>
              <a:t>, </a:t>
            </a:r>
            <a:r>
              <a:rPr lang="en-US" sz="1600" dirty="0">
                <a:solidFill>
                  <a:srgbClr val="000000"/>
                </a:solidFill>
              </a:rPr>
              <a:t>with 16GB of GDDR5 memory</a:t>
            </a:r>
          </a:p>
          <a:p>
            <a:pPr marL="342900">
              <a:lnSpc>
                <a:spcPct val="150000"/>
              </a:lnSpc>
              <a:buClr>
                <a:srgbClr val="000000"/>
              </a:buClr>
            </a:pPr>
            <a:endParaRPr lang="en-US" sz="2000" dirty="0">
              <a:solidFill>
                <a:srgbClr val="000000"/>
              </a:solidFill>
            </a:endParaRPr>
          </a:p>
          <a:p>
            <a:pPr marL="342900">
              <a:lnSpc>
                <a:spcPct val="150000"/>
              </a:lnSpc>
              <a:buClr>
                <a:srgbClr val="000000"/>
              </a:buClr>
            </a:pPr>
            <a:r>
              <a:rPr lang="en-US" sz="2000" dirty="0">
                <a:solidFill>
                  <a:srgbClr val="000000"/>
                </a:solidFill>
              </a:rPr>
              <a:t>Parameters</a:t>
            </a:r>
          </a:p>
          <a:p>
            <a:pPr marL="482600" lvl="1" indent="0">
              <a:lnSpc>
                <a:spcPct val="150000"/>
              </a:lnSpc>
              <a:spcBef>
                <a:spcPts val="0"/>
              </a:spcBef>
              <a:buClr>
                <a:srgbClr val="000000"/>
              </a:buClr>
              <a:buNone/>
            </a:pPr>
            <a:r>
              <a:rPr lang="en-US" altLang="zh-CN" sz="1800" dirty="0">
                <a:solidFill>
                  <a:srgbClr val="000000"/>
                </a:solidFill>
              </a:rPr>
              <a:t>Max</a:t>
            </a:r>
            <a:r>
              <a:rPr lang="zh-CN" altLang="en-US" sz="1800" dirty="0">
                <a:solidFill>
                  <a:srgbClr val="000000"/>
                </a:solidFill>
              </a:rPr>
              <a:t> </a:t>
            </a:r>
            <a:r>
              <a:rPr lang="en-US" altLang="zh-CN" sz="1800" dirty="0">
                <a:solidFill>
                  <a:srgbClr val="000000"/>
                </a:solidFill>
              </a:rPr>
              <a:t>e</a:t>
            </a:r>
            <a:r>
              <a:rPr lang="en-US" sz="1800" dirty="0">
                <a:solidFill>
                  <a:srgbClr val="000000"/>
                </a:solidFill>
              </a:rPr>
              <a:t>poch: 200 / Learning rate: 0.0001 / Patience: 20 / </a:t>
            </a:r>
            <a:r>
              <a:rPr lang="en-US" altLang="zh-CN" sz="1800" dirty="0">
                <a:solidFill>
                  <a:srgbClr val="000000"/>
                </a:solidFill>
              </a:rPr>
              <a:t>Decaying</a:t>
            </a:r>
            <a:r>
              <a:rPr lang="zh-CN" altLang="en-US" sz="1800" dirty="0">
                <a:solidFill>
                  <a:srgbClr val="000000"/>
                </a:solidFill>
              </a:rPr>
              <a:t> </a:t>
            </a:r>
            <a:r>
              <a:rPr lang="en-US" altLang="zh-CN" sz="1800" dirty="0">
                <a:solidFill>
                  <a:srgbClr val="000000"/>
                </a:solidFill>
              </a:rPr>
              <a:t>f</a:t>
            </a:r>
            <a:r>
              <a:rPr lang="en-US" sz="1800" dirty="0">
                <a:solidFill>
                  <a:srgbClr val="000000"/>
                </a:solidFill>
              </a:rPr>
              <a:t>actor: 0.7 / Batch size: </a:t>
            </a:r>
            <a:r>
              <a:rPr lang="en-US" altLang="zh-CN" sz="1800" dirty="0">
                <a:solidFill>
                  <a:srgbClr val="000000"/>
                </a:solidFill>
              </a:rPr>
              <a:t>32</a:t>
            </a:r>
            <a:endParaRPr lang="en-US" sz="1800" dirty="0">
              <a:solidFill>
                <a:srgbClr val="000000"/>
              </a:solidFill>
            </a:endParaRPr>
          </a:p>
          <a:p>
            <a:pPr marL="342900">
              <a:lnSpc>
                <a:spcPct val="150000"/>
              </a:lnSpc>
              <a:buClr>
                <a:srgbClr val="000000"/>
              </a:buClr>
            </a:pPr>
            <a:endParaRPr lang="en-US" sz="2000" dirty="0">
              <a:solidFill>
                <a:srgbClr val="000000"/>
              </a:solidFill>
            </a:endParaRPr>
          </a:p>
          <a:p>
            <a:pPr marL="342900">
              <a:lnSpc>
                <a:spcPct val="150000"/>
              </a:lnSpc>
              <a:buClr>
                <a:srgbClr val="000000"/>
              </a:buClr>
            </a:pPr>
            <a:r>
              <a:rPr lang="en-US" sz="2000" dirty="0">
                <a:solidFill>
                  <a:srgbClr val="000000"/>
                </a:solidFill>
              </a:rPr>
              <a:t>Time Complexity of </a:t>
            </a:r>
            <a:r>
              <a:rPr lang="en-US" altLang="zh-CN" sz="2000" dirty="0">
                <a:solidFill>
                  <a:srgbClr val="000000"/>
                </a:solidFill>
              </a:rPr>
              <a:t>model</a:t>
            </a:r>
            <a:r>
              <a:rPr lang="zh-CN" altLang="en-US" sz="2000" dirty="0">
                <a:solidFill>
                  <a:srgbClr val="000000"/>
                </a:solidFill>
              </a:rPr>
              <a:t> </a:t>
            </a:r>
            <a:r>
              <a:rPr lang="en-US" altLang="zh-CN" sz="2000" dirty="0">
                <a:solidFill>
                  <a:srgbClr val="000000"/>
                </a:solidFill>
              </a:rPr>
              <a:t>t</a:t>
            </a:r>
            <a:r>
              <a:rPr lang="en-US" sz="2000" dirty="0">
                <a:solidFill>
                  <a:srgbClr val="000000"/>
                </a:solidFill>
              </a:rPr>
              <a:t>raining</a:t>
            </a:r>
          </a:p>
          <a:p>
            <a:pPr marL="800100" lvl="1">
              <a:lnSpc>
                <a:spcPct val="150000"/>
              </a:lnSpc>
              <a:spcBef>
                <a:spcPts val="0"/>
              </a:spcBef>
              <a:buClr>
                <a:srgbClr val="000000"/>
              </a:buClr>
            </a:pPr>
            <a:r>
              <a:rPr lang="en-US" sz="1800" dirty="0">
                <a:solidFill>
                  <a:srgbClr val="000000"/>
                </a:solidFill>
              </a:rPr>
              <a:t>Each epoch takes </a:t>
            </a:r>
            <a:r>
              <a:rPr lang="en-US" altLang="zh-CN" sz="1800" dirty="0">
                <a:solidFill>
                  <a:srgbClr val="000000"/>
                </a:solidFill>
              </a:rPr>
              <a:t>1.5</a:t>
            </a:r>
            <a:r>
              <a:rPr lang="en-US" sz="1800" dirty="0">
                <a:solidFill>
                  <a:srgbClr val="000000"/>
                </a:solidFill>
              </a:rPr>
              <a:t> </a:t>
            </a:r>
            <a:r>
              <a:rPr lang="en-US" altLang="zh-CN" sz="1800" dirty="0">
                <a:solidFill>
                  <a:srgbClr val="000000"/>
                </a:solidFill>
              </a:rPr>
              <a:t>minutes</a:t>
            </a:r>
            <a:endParaRPr lang="en-US" sz="1800" dirty="0">
              <a:solidFill>
                <a:srgbClr val="000000"/>
              </a:solidFill>
            </a:endParaRPr>
          </a:p>
          <a:p>
            <a:pPr marL="800100" lvl="1">
              <a:lnSpc>
                <a:spcPct val="150000"/>
              </a:lnSpc>
              <a:spcBef>
                <a:spcPts val="0"/>
              </a:spcBef>
              <a:buClr>
                <a:srgbClr val="000000"/>
              </a:buClr>
            </a:pPr>
            <a:r>
              <a:rPr lang="en-US" altLang="zh-CN" sz="1800" dirty="0">
                <a:solidFill>
                  <a:srgbClr val="000000"/>
                </a:solidFill>
              </a:rPr>
              <a:t>Total</a:t>
            </a:r>
            <a:r>
              <a:rPr lang="zh-CN" altLang="en-US" sz="1800" dirty="0">
                <a:solidFill>
                  <a:srgbClr val="000000"/>
                </a:solidFill>
              </a:rPr>
              <a:t> </a:t>
            </a:r>
            <a:r>
              <a:rPr lang="en-US" altLang="zh-CN" sz="1800" dirty="0">
                <a:solidFill>
                  <a:srgbClr val="000000"/>
                </a:solidFill>
              </a:rPr>
              <a:t>training</a:t>
            </a:r>
            <a:r>
              <a:rPr lang="zh-CN" altLang="en-US" sz="1800" dirty="0">
                <a:solidFill>
                  <a:srgbClr val="000000"/>
                </a:solidFill>
              </a:rPr>
              <a:t> </a:t>
            </a:r>
            <a:r>
              <a:rPr lang="en-US" altLang="zh-CN" sz="1800" dirty="0">
                <a:solidFill>
                  <a:srgbClr val="000000"/>
                </a:solidFill>
              </a:rPr>
              <a:t>time</a:t>
            </a:r>
            <a:r>
              <a:rPr lang="zh-CN" altLang="en-US" sz="1800" dirty="0">
                <a:solidFill>
                  <a:srgbClr val="000000"/>
                </a:solidFill>
              </a:rPr>
              <a:t> </a:t>
            </a:r>
            <a:r>
              <a:rPr lang="en-US" altLang="zh-CN" sz="1800" dirty="0">
                <a:solidFill>
                  <a:srgbClr val="000000"/>
                </a:solidFill>
              </a:rPr>
              <a:t>is</a:t>
            </a:r>
            <a:r>
              <a:rPr lang="zh-CN" altLang="en-US" sz="1800" dirty="0">
                <a:solidFill>
                  <a:srgbClr val="000000"/>
                </a:solidFill>
              </a:rPr>
              <a:t> </a:t>
            </a:r>
            <a:r>
              <a:rPr lang="en-US" altLang="zh-CN" sz="1800" dirty="0">
                <a:solidFill>
                  <a:srgbClr val="000000"/>
                </a:solidFill>
              </a:rPr>
              <a:t>about</a:t>
            </a:r>
            <a:r>
              <a:rPr lang="zh-CN" altLang="en-US" sz="1800" dirty="0">
                <a:solidFill>
                  <a:srgbClr val="000000"/>
                </a:solidFill>
              </a:rPr>
              <a:t> </a:t>
            </a:r>
            <a:r>
              <a:rPr lang="en-US" altLang="zh-CN" sz="1800" dirty="0">
                <a:solidFill>
                  <a:srgbClr val="000000"/>
                </a:solidFill>
              </a:rPr>
              <a:t>10</a:t>
            </a:r>
            <a:r>
              <a:rPr lang="en-US" sz="1800" dirty="0">
                <a:solidFill>
                  <a:srgbClr val="000000"/>
                </a:solidFill>
              </a:rPr>
              <a:t>0 minutes</a:t>
            </a:r>
          </a:p>
          <a:p>
            <a:pPr marL="800100" lvl="1">
              <a:lnSpc>
                <a:spcPct val="150000"/>
              </a:lnSpc>
              <a:spcBef>
                <a:spcPts val="0"/>
              </a:spcBef>
              <a:buClr>
                <a:srgbClr val="000000"/>
              </a:buClr>
            </a:pPr>
            <a:r>
              <a:rPr lang="en-US" altLang="zh-CN" sz="1800" dirty="0">
                <a:solidFill>
                  <a:srgbClr val="000000"/>
                </a:solidFill>
              </a:rPr>
              <a:t>Model</a:t>
            </a:r>
            <a:r>
              <a:rPr lang="zh-CN" altLang="en-US" sz="1800" dirty="0">
                <a:solidFill>
                  <a:srgbClr val="000000"/>
                </a:solidFill>
              </a:rPr>
              <a:t> </a:t>
            </a:r>
            <a:r>
              <a:rPr lang="en-US" altLang="zh-CN" sz="1800" dirty="0">
                <a:solidFill>
                  <a:srgbClr val="000000"/>
                </a:solidFill>
              </a:rPr>
              <a:t>prediction</a:t>
            </a:r>
            <a:r>
              <a:rPr lang="zh-CN" altLang="en-US" sz="1800" dirty="0">
                <a:solidFill>
                  <a:srgbClr val="000000"/>
                </a:solidFill>
              </a:rPr>
              <a:t> </a:t>
            </a:r>
            <a:r>
              <a:rPr lang="en-US" altLang="zh-CN" sz="1800" dirty="0">
                <a:solidFill>
                  <a:srgbClr val="000000"/>
                </a:solidFill>
              </a:rPr>
              <a:t>time</a:t>
            </a:r>
            <a:r>
              <a:rPr lang="zh-CN" altLang="en-US" sz="1800" dirty="0">
                <a:solidFill>
                  <a:srgbClr val="000000"/>
                </a:solidFill>
              </a:rPr>
              <a:t> </a:t>
            </a:r>
            <a:r>
              <a:rPr lang="en-US" altLang="zh-CN" sz="1800" dirty="0">
                <a:solidFill>
                  <a:srgbClr val="000000"/>
                </a:solidFill>
              </a:rPr>
              <a:t>is</a:t>
            </a:r>
            <a:r>
              <a:rPr lang="zh-CN" altLang="en-US" sz="1800" dirty="0">
                <a:solidFill>
                  <a:srgbClr val="000000"/>
                </a:solidFill>
              </a:rPr>
              <a:t> </a:t>
            </a:r>
            <a:r>
              <a:rPr lang="en-US" altLang="zh-CN" sz="1800" dirty="0">
                <a:solidFill>
                  <a:srgbClr val="000000"/>
                </a:solidFill>
              </a:rPr>
              <a:t>negligible</a:t>
            </a:r>
            <a:endParaRPr lang="en-US" sz="1800" dirty="0">
              <a:solidFill>
                <a:srgbClr val="000000"/>
              </a:solidFill>
            </a:endParaRPr>
          </a:p>
        </p:txBody>
      </p:sp>
    </p:spTree>
    <p:extLst>
      <p:ext uri="{BB962C8B-B14F-4D97-AF65-F5344CB8AC3E}">
        <p14:creationId xmlns:p14="http://schemas.microsoft.com/office/powerpoint/2010/main" val="3586754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a:t>Results</a:t>
            </a:r>
            <a:endParaRPr lang="en-US" b="1"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 y="2235890"/>
            <a:ext cx="4428695" cy="3077942"/>
          </a:xfrm>
          <a:prstGeom prst="rect">
            <a:avLst/>
          </a:prstGeom>
        </p:spPr>
      </p:pic>
      <p:pic>
        <p:nvPicPr>
          <p:cNvPr id="5" name="Picture 4"/>
          <p:cNvPicPr>
            <a:picLocks noChangeAspect="1"/>
          </p:cNvPicPr>
          <p:nvPr/>
        </p:nvPicPr>
        <p:blipFill>
          <a:blip r:embed="rId3"/>
          <a:stretch>
            <a:fillRect/>
          </a:stretch>
        </p:blipFill>
        <p:spPr>
          <a:xfrm>
            <a:off x="4428694" y="2235890"/>
            <a:ext cx="4258105" cy="3066718"/>
          </a:xfrm>
          <a:prstGeom prst="rect">
            <a:avLst/>
          </a:prstGeom>
        </p:spPr>
      </p:pic>
    </p:spTree>
    <p:extLst>
      <p:ext uri="{BB962C8B-B14F-4D97-AF65-F5344CB8AC3E}">
        <p14:creationId xmlns:p14="http://schemas.microsoft.com/office/powerpoint/2010/main" val="722748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E284-F410-4341-BEFF-B0B7568AC0CB}"/>
              </a:ext>
            </a:extLst>
          </p:cNvPr>
          <p:cNvSpPr>
            <a:spLocks noGrp="1"/>
          </p:cNvSpPr>
          <p:nvPr>
            <p:ph type="title"/>
          </p:nvPr>
        </p:nvSpPr>
        <p:spPr>
          <a:xfrm>
            <a:off x="311700" y="593367"/>
            <a:ext cx="8520600" cy="763500"/>
          </a:xfrm>
          <a:noFill/>
          <a:ln>
            <a:noFill/>
          </a:ln>
        </p:spPr>
        <p:txBody>
          <a:bodyPr spcFirstLastPara="1" wrap="square" lIns="91425" tIns="91425" rIns="91425" bIns="91425" anchor="ctr" anchorCtr="0">
            <a:noAutofit/>
          </a:bodyPr>
          <a:lstStyle/>
          <a:p>
            <a:pPr algn="ctr"/>
            <a:r>
              <a:rPr lang="en-US" b="1" dirty="0"/>
              <a:t>Result</a:t>
            </a:r>
            <a:r>
              <a:rPr lang="en-US" altLang="zh-CN" b="1" dirty="0"/>
              <a:t>s</a:t>
            </a:r>
            <a:endParaRPr lang="en-US" b="1" dirty="0"/>
          </a:p>
        </p:txBody>
      </p:sp>
      <p:graphicFrame>
        <p:nvGraphicFramePr>
          <p:cNvPr id="9" name="Table 8">
            <a:extLst>
              <a:ext uri="{FF2B5EF4-FFF2-40B4-BE49-F238E27FC236}">
                <a16:creationId xmlns:a16="http://schemas.microsoft.com/office/drawing/2014/main" id="{FD930AE3-FF05-43C4-8C05-FB9A5A137B72}"/>
              </a:ext>
            </a:extLst>
          </p:cNvPr>
          <p:cNvGraphicFramePr>
            <a:graphicFrameLocks noGrp="1"/>
          </p:cNvGraphicFramePr>
          <p:nvPr>
            <p:extLst>
              <p:ext uri="{D42A27DB-BD31-4B8C-83A1-F6EECF244321}">
                <p14:modId xmlns:p14="http://schemas.microsoft.com/office/powerpoint/2010/main" val="1906416506"/>
              </p:ext>
            </p:extLst>
          </p:nvPr>
        </p:nvGraphicFramePr>
        <p:xfrm>
          <a:off x="1403927" y="2001364"/>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41592899"/>
                    </a:ext>
                  </a:extLst>
                </a:gridCol>
                <a:gridCol w="2032000">
                  <a:extLst>
                    <a:ext uri="{9D8B030D-6E8A-4147-A177-3AD203B41FA5}">
                      <a16:colId xmlns:a16="http://schemas.microsoft.com/office/drawing/2014/main" val="3912772365"/>
                    </a:ext>
                  </a:extLst>
                </a:gridCol>
                <a:gridCol w="2032000">
                  <a:extLst>
                    <a:ext uri="{9D8B030D-6E8A-4147-A177-3AD203B41FA5}">
                      <a16:colId xmlns:a16="http://schemas.microsoft.com/office/drawing/2014/main" val="2138374780"/>
                    </a:ext>
                  </a:extLst>
                </a:gridCol>
              </a:tblGrid>
              <a:tr h="370840">
                <a:tc>
                  <a:txBody>
                    <a:bodyPr/>
                    <a:lstStyle/>
                    <a:p>
                      <a:pPr algn="ctr"/>
                      <a:endParaRPr lang="en-US" dirty="0"/>
                    </a:p>
                  </a:txBody>
                  <a:tcPr anchor="ctr"/>
                </a:tc>
                <a:tc>
                  <a:txBody>
                    <a:bodyPr/>
                    <a:lstStyle/>
                    <a:p>
                      <a:pPr algn="ctr"/>
                      <a:r>
                        <a:rPr lang="en-US" dirty="0">
                          <a:solidFill>
                            <a:schemeClr val="tx1"/>
                          </a:solidFill>
                        </a:rPr>
                        <a:t>Stream</a:t>
                      </a:r>
                    </a:p>
                  </a:txBody>
                  <a:tcPr anchor="ctr"/>
                </a:tc>
                <a:tc>
                  <a:txBody>
                    <a:bodyPr/>
                    <a:lstStyle/>
                    <a:p>
                      <a:pPr algn="ctr"/>
                      <a:r>
                        <a:rPr lang="en-US" dirty="0">
                          <a:solidFill>
                            <a:schemeClr val="tx1"/>
                          </a:solidFill>
                        </a:rPr>
                        <a:t>Non-Stream</a:t>
                      </a:r>
                    </a:p>
                  </a:txBody>
                  <a:tcPr anchor="ctr"/>
                </a:tc>
                <a:extLst>
                  <a:ext uri="{0D108BD9-81ED-4DB2-BD59-A6C34878D82A}">
                    <a16:rowId xmlns:a16="http://schemas.microsoft.com/office/drawing/2014/main" val="176601136"/>
                  </a:ext>
                </a:extLst>
              </a:tr>
              <a:tr h="370840">
                <a:tc>
                  <a:txBody>
                    <a:bodyPr/>
                    <a:lstStyle/>
                    <a:p>
                      <a:pPr algn="ctr"/>
                      <a:r>
                        <a:rPr lang="en-US" dirty="0"/>
                        <a:t>F1 score </a:t>
                      </a:r>
                    </a:p>
                  </a:txBody>
                  <a:tcPr anchor="ctr"/>
                </a:tc>
                <a:tc>
                  <a:txBody>
                    <a:bodyPr/>
                    <a:lstStyle/>
                    <a:p>
                      <a:pPr algn="ctr"/>
                      <a:r>
                        <a:rPr lang="en-US" dirty="0"/>
                        <a:t>79.44%</a:t>
                      </a:r>
                    </a:p>
                  </a:txBody>
                  <a:tcPr anchor="ctr"/>
                </a:tc>
                <a:tc>
                  <a:txBody>
                    <a:bodyPr/>
                    <a:lstStyle/>
                    <a:p>
                      <a:pPr algn="ctr"/>
                      <a:r>
                        <a:rPr lang="en-US" dirty="0"/>
                        <a:t>98.97%</a:t>
                      </a:r>
                    </a:p>
                  </a:txBody>
                  <a:tcPr anchor="ctr"/>
                </a:tc>
                <a:extLst>
                  <a:ext uri="{0D108BD9-81ED-4DB2-BD59-A6C34878D82A}">
                    <a16:rowId xmlns:a16="http://schemas.microsoft.com/office/drawing/2014/main" val="1030922989"/>
                  </a:ext>
                </a:extLst>
              </a:tr>
              <a:tr h="370840">
                <a:tc>
                  <a:txBody>
                    <a:bodyPr/>
                    <a:lstStyle/>
                    <a:p>
                      <a:pPr algn="ctr"/>
                      <a:r>
                        <a:rPr lang="en-US" dirty="0"/>
                        <a:t>Precision </a:t>
                      </a:r>
                    </a:p>
                  </a:txBody>
                  <a:tcPr anchor="ctr"/>
                </a:tc>
                <a:tc>
                  <a:txBody>
                    <a:bodyPr/>
                    <a:lstStyle/>
                    <a:p>
                      <a:pPr algn="ctr"/>
                      <a:r>
                        <a:rPr lang="en-US" dirty="0"/>
                        <a:t>73.68%</a:t>
                      </a:r>
                    </a:p>
                  </a:txBody>
                  <a:tcPr anchor="ctr"/>
                </a:tc>
                <a:tc>
                  <a:txBody>
                    <a:bodyPr/>
                    <a:lstStyle/>
                    <a:p>
                      <a:pPr algn="ctr"/>
                      <a:r>
                        <a:rPr lang="en-US" dirty="0"/>
                        <a:t>99.36%</a:t>
                      </a:r>
                    </a:p>
                  </a:txBody>
                  <a:tcPr anchor="ctr"/>
                </a:tc>
                <a:extLst>
                  <a:ext uri="{0D108BD9-81ED-4DB2-BD59-A6C34878D82A}">
                    <a16:rowId xmlns:a16="http://schemas.microsoft.com/office/drawing/2014/main" val="1999692495"/>
                  </a:ext>
                </a:extLst>
              </a:tr>
              <a:tr h="370840">
                <a:tc>
                  <a:txBody>
                    <a:bodyPr/>
                    <a:lstStyle/>
                    <a:p>
                      <a:pPr algn="ctr"/>
                      <a:r>
                        <a:rPr lang="en-US" dirty="0"/>
                        <a:t>Recall</a:t>
                      </a:r>
                    </a:p>
                  </a:txBody>
                  <a:tcPr anchor="ctr"/>
                </a:tc>
                <a:tc>
                  <a:txBody>
                    <a:bodyPr/>
                    <a:lstStyle/>
                    <a:p>
                      <a:pPr algn="ctr"/>
                      <a:r>
                        <a:rPr lang="en-US" dirty="0"/>
                        <a:t>86.18%</a:t>
                      </a:r>
                    </a:p>
                  </a:txBody>
                  <a:tcPr anchor="ctr"/>
                </a:tc>
                <a:tc>
                  <a:txBody>
                    <a:bodyPr/>
                    <a:lstStyle/>
                    <a:p>
                      <a:pPr algn="ctr"/>
                      <a:r>
                        <a:rPr lang="en-US" dirty="0"/>
                        <a:t>98.58%</a:t>
                      </a:r>
                    </a:p>
                  </a:txBody>
                  <a:tcPr anchor="ctr"/>
                </a:tc>
                <a:extLst>
                  <a:ext uri="{0D108BD9-81ED-4DB2-BD59-A6C34878D82A}">
                    <a16:rowId xmlns:a16="http://schemas.microsoft.com/office/drawing/2014/main" val="718243807"/>
                  </a:ext>
                </a:extLst>
              </a:tr>
            </a:tbl>
          </a:graphicData>
        </a:graphic>
      </p:graphicFrame>
      <p:sp>
        <p:nvSpPr>
          <p:cNvPr id="10" name="TextBox 9">
            <a:extLst>
              <a:ext uri="{FF2B5EF4-FFF2-40B4-BE49-F238E27FC236}">
                <a16:creationId xmlns:a16="http://schemas.microsoft.com/office/drawing/2014/main" id="{2C1C53EB-50EC-47AA-A1AF-6BEE8F59D1D6}"/>
              </a:ext>
            </a:extLst>
          </p:cNvPr>
          <p:cNvSpPr txBox="1"/>
          <p:nvPr/>
        </p:nvSpPr>
        <p:spPr>
          <a:xfrm>
            <a:off x="1403927" y="1498184"/>
            <a:ext cx="2770909" cy="307777"/>
          </a:xfrm>
          <a:prstGeom prst="rect">
            <a:avLst/>
          </a:prstGeom>
          <a:noFill/>
        </p:spPr>
        <p:txBody>
          <a:bodyPr wrap="square" rtlCol="0">
            <a:spAutoFit/>
          </a:bodyPr>
          <a:lstStyle/>
          <a:p>
            <a:r>
              <a:rPr lang="en-US" altLang="zh-CN" b="1" dirty="0"/>
              <a:t>Statistics</a:t>
            </a:r>
            <a:r>
              <a:rPr lang="zh-CN" altLang="en-US" b="1" dirty="0"/>
              <a:t> </a:t>
            </a:r>
            <a:r>
              <a:rPr lang="en-US" altLang="zh-CN" b="1" dirty="0"/>
              <a:t>of</a:t>
            </a:r>
            <a:r>
              <a:rPr lang="zh-CN" altLang="en-US" b="1" dirty="0"/>
              <a:t> </a:t>
            </a:r>
            <a:r>
              <a:rPr lang="en-US" altLang="zh-CN" b="1" dirty="0"/>
              <a:t>the</a:t>
            </a:r>
            <a:r>
              <a:rPr lang="zh-CN" altLang="en-US" b="1" dirty="0"/>
              <a:t> </a:t>
            </a:r>
            <a:r>
              <a:rPr lang="en-US" altLang="zh-CN" b="1" dirty="0"/>
              <a:t>entire</a:t>
            </a:r>
            <a:r>
              <a:rPr lang="zh-CN" altLang="en-US" b="1" dirty="0"/>
              <a:t> </a:t>
            </a:r>
            <a:r>
              <a:rPr lang="en-US" altLang="zh-CN" b="1" dirty="0"/>
              <a:t>area</a:t>
            </a:r>
            <a:endParaRPr lang="en-US" b="1" dirty="0"/>
          </a:p>
        </p:txBody>
      </p:sp>
      <p:graphicFrame>
        <p:nvGraphicFramePr>
          <p:cNvPr id="11" name="Table 10">
            <a:extLst>
              <a:ext uri="{FF2B5EF4-FFF2-40B4-BE49-F238E27FC236}">
                <a16:creationId xmlns:a16="http://schemas.microsoft.com/office/drawing/2014/main" id="{CC80703A-04CB-447E-AAD1-B56CEA217B63}"/>
              </a:ext>
            </a:extLst>
          </p:cNvPr>
          <p:cNvGraphicFramePr>
            <a:graphicFrameLocks noGrp="1"/>
          </p:cNvGraphicFramePr>
          <p:nvPr>
            <p:extLst>
              <p:ext uri="{D42A27DB-BD31-4B8C-83A1-F6EECF244321}">
                <p14:modId xmlns:p14="http://schemas.microsoft.com/office/powerpoint/2010/main" val="1351729296"/>
              </p:ext>
            </p:extLst>
          </p:nvPr>
        </p:nvGraphicFramePr>
        <p:xfrm>
          <a:off x="1403927" y="4473275"/>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41592899"/>
                    </a:ext>
                  </a:extLst>
                </a:gridCol>
                <a:gridCol w="2032000">
                  <a:extLst>
                    <a:ext uri="{9D8B030D-6E8A-4147-A177-3AD203B41FA5}">
                      <a16:colId xmlns:a16="http://schemas.microsoft.com/office/drawing/2014/main" val="3912772365"/>
                    </a:ext>
                  </a:extLst>
                </a:gridCol>
                <a:gridCol w="2032000">
                  <a:extLst>
                    <a:ext uri="{9D8B030D-6E8A-4147-A177-3AD203B41FA5}">
                      <a16:colId xmlns:a16="http://schemas.microsoft.com/office/drawing/2014/main" val="2138374780"/>
                    </a:ext>
                  </a:extLst>
                </a:gridCol>
              </a:tblGrid>
              <a:tr h="370840">
                <a:tc>
                  <a:txBody>
                    <a:bodyPr/>
                    <a:lstStyle/>
                    <a:p>
                      <a:pPr algn="ctr"/>
                      <a:endParaRPr lang="en-US" dirty="0"/>
                    </a:p>
                  </a:txBody>
                  <a:tcPr anchor="ctr"/>
                </a:tc>
                <a:tc>
                  <a:txBody>
                    <a:bodyPr/>
                    <a:lstStyle/>
                    <a:p>
                      <a:pPr algn="ctr"/>
                      <a:r>
                        <a:rPr lang="en-US" dirty="0">
                          <a:solidFill>
                            <a:schemeClr val="tx1"/>
                          </a:solidFill>
                        </a:rPr>
                        <a:t>Stream</a:t>
                      </a:r>
                    </a:p>
                  </a:txBody>
                  <a:tcPr anchor="ctr"/>
                </a:tc>
                <a:tc>
                  <a:txBody>
                    <a:bodyPr/>
                    <a:lstStyle/>
                    <a:p>
                      <a:pPr algn="ctr"/>
                      <a:r>
                        <a:rPr lang="en-US" dirty="0">
                          <a:solidFill>
                            <a:schemeClr val="tx1"/>
                          </a:solidFill>
                        </a:rPr>
                        <a:t>Non-Stream</a:t>
                      </a:r>
                    </a:p>
                  </a:txBody>
                  <a:tcPr anchor="ctr"/>
                </a:tc>
                <a:extLst>
                  <a:ext uri="{0D108BD9-81ED-4DB2-BD59-A6C34878D82A}">
                    <a16:rowId xmlns:a16="http://schemas.microsoft.com/office/drawing/2014/main" val="176601136"/>
                  </a:ext>
                </a:extLst>
              </a:tr>
              <a:tr h="370840">
                <a:tc>
                  <a:txBody>
                    <a:bodyPr/>
                    <a:lstStyle/>
                    <a:p>
                      <a:pPr algn="ctr"/>
                      <a:r>
                        <a:rPr lang="en-US"/>
                        <a:t>F1 score </a:t>
                      </a:r>
                      <a:endParaRPr lang="en-US" dirty="0"/>
                    </a:p>
                  </a:txBody>
                  <a:tcPr anchor="ctr"/>
                </a:tc>
                <a:tc>
                  <a:txBody>
                    <a:bodyPr/>
                    <a:lstStyle/>
                    <a:p>
                      <a:pPr algn="ctr"/>
                      <a:r>
                        <a:rPr lang="en-US" dirty="0"/>
                        <a:t>71.23%</a:t>
                      </a:r>
                    </a:p>
                  </a:txBody>
                  <a:tcPr anchor="ctr"/>
                </a:tc>
                <a:tc>
                  <a:txBody>
                    <a:bodyPr/>
                    <a:lstStyle/>
                    <a:p>
                      <a:pPr algn="ctr"/>
                      <a:r>
                        <a:rPr lang="en-US" dirty="0"/>
                        <a:t>98.65%</a:t>
                      </a:r>
                    </a:p>
                  </a:txBody>
                  <a:tcPr anchor="ctr"/>
                </a:tc>
                <a:extLst>
                  <a:ext uri="{0D108BD9-81ED-4DB2-BD59-A6C34878D82A}">
                    <a16:rowId xmlns:a16="http://schemas.microsoft.com/office/drawing/2014/main" val="1030922989"/>
                  </a:ext>
                </a:extLst>
              </a:tr>
              <a:tr h="370840">
                <a:tc>
                  <a:txBody>
                    <a:bodyPr/>
                    <a:lstStyle/>
                    <a:p>
                      <a:pPr algn="ctr"/>
                      <a:r>
                        <a:rPr lang="en-US"/>
                        <a:t>Precision </a:t>
                      </a:r>
                      <a:endParaRPr lang="en-US" dirty="0"/>
                    </a:p>
                  </a:txBody>
                  <a:tcPr anchor="ctr"/>
                </a:tc>
                <a:tc>
                  <a:txBody>
                    <a:bodyPr/>
                    <a:lstStyle/>
                    <a:p>
                      <a:pPr algn="ctr"/>
                      <a:r>
                        <a:rPr lang="en-US" dirty="0"/>
                        <a:t>68.04%</a:t>
                      </a:r>
                    </a:p>
                  </a:txBody>
                  <a:tcPr anchor="ctr"/>
                </a:tc>
                <a:tc>
                  <a:txBody>
                    <a:bodyPr/>
                    <a:lstStyle/>
                    <a:p>
                      <a:pPr algn="ctr"/>
                      <a:r>
                        <a:rPr lang="en-US" dirty="0"/>
                        <a:t>98.87%</a:t>
                      </a:r>
                    </a:p>
                  </a:txBody>
                  <a:tcPr anchor="ctr"/>
                </a:tc>
                <a:extLst>
                  <a:ext uri="{0D108BD9-81ED-4DB2-BD59-A6C34878D82A}">
                    <a16:rowId xmlns:a16="http://schemas.microsoft.com/office/drawing/2014/main" val="1999692495"/>
                  </a:ext>
                </a:extLst>
              </a:tr>
              <a:tr h="370840">
                <a:tc>
                  <a:txBody>
                    <a:bodyPr/>
                    <a:lstStyle/>
                    <a:p>
                      <a:pPr algn="ctr"/>
                      <a:r>
                        <a:rPr lang="en-US"/>
                        <a:t>Recall</a:t>
                      </a:r>
                      <a:endParaRPr lang="en-US" dirty="0"/>
                    </a:p>
                  </a:txBody>
                  <a:tcPr anchor="ctr"/>
                </a:tc>
                <a:tc>
                  <a:txBody>
                    <a:bodyPr/>
                    <a:lstStyle/>
                    <a:p>
                      <a:pPr algn="ctr"/>
                      <a:r>
                        <a:rPr lang="en-US" dirty="0"/>
                        <a:t>74.73%</a:t>
                      </a:r>
                    </a:p>
                  </a:txBody>
                  <a:tcPr anchor="ctr"/>
                </a:tc>
                <a:tc>
                  <a:txBody>
                    <a:bodyPr/>
                    <a:lstStyle/>
                    <a:p>
                      <a:pPr algn="ctr"/>
                      <a:r>
                        <a:rPr lang="en-US" dirty="0"/>
                        <a:t>9844%</a:t>
                      </a:r>
                    </a:p>
                  </a:txBody>
                  <a:tcPr anchor="ctr"/>
                </a:tc>
                <a:extLst>
                  <a:ext uri="{0D108BD9-81ED-4DB2-BD59-A6C34878D82A}">
                    <a16:rowId xmlns:a16="http://schemas.microsoft.com/office/drawing/2014/main" val="718243807"/>
                  </a:ext>
                </a:extLst>
              </a:tr>
            </a:tbl>
          </a:graphicData>
        </a:graphic>
      </p:graphicFrame>
      <p:sp>
        <p:nvSpPr>
          <p:cNvPr id="12" name="TextBox 11">
            <a:extLst>
              <a:ext uri="{FF2B5EF4-FFF2-40B4-BE49-F238E27FC236}">
                <a16:creationId xmlns:a16="http://schemas.microsoft.com/office/drawing/2014/main" id="{BE04DFFF-79C7-491E-82D9-82978CAEEB55}"/>
              </a:ext>
            </a:extLst>
          </p:cNvPr>
          <p:cNvSpPr txBox="1"/>
          <p:nvPr/>
        </p:nvSpPr>
        <p:spPr>
          <a:xfrm>
            <a:off x="1403927" y="3975332"/>
            <a:ext cx="3139498" cy="307777"/>
          </a:xfrm>
          <a:prstGeom prst="rect">
            <a:avLst/>
          </a:prstGeom>
          <a:noFill/>
        </p:spPr>
        <p:txBody>
          <a:bodyPr wrap="square" rtlCol="0">
            <a:spAutoFit/>
          </a:bodyPr>
          <a:lstStyle/>
          <a:p>
            <a:r>
              <a:rPr lang="en-US" altLang="zh-CN" b="1" dirty="0"/>
              <a:t>Statistics</a:t>
            </a:r>
            <a:r>
              <a:rPr lang="zh-CN" altLang="en-US" b="1" dirty="0"/>
              <a:t> </a:t>
            </a:r>
            <a:r>
              <a:rPr lang="en-US" altLang="zh-CN" b="1" dirty="0"/>
              <a:t>of</a:t>
            </a:r>
            <a:r>
              <a:rPr lang="zh-CN" altLang="en-US" b="1" dirty="0"/>
              <a:t> </a:t>
            </a:r>
            <a:r>
              <a:rPr lang="en-US" altLang="zh-CN" b="1" dirty="0"/>
              <a:t>the</a:t>
            </a:r>
            <a:r>
              <a:rPr lang="zh-CN" altLang="en-US" b="1" dirty="0"/>
              <a:t> </a:t>
            </a:r>
            <a:r>
              <a:rPr lang="en-US" altLang="zh-CN" b="1" dirty="0"/>
              <a:t>testing</a:t>
            </a:r>
            <a:r>
              <a:rPr lang="zh-CN" altLang="en-US" b="1" dirty="0"/>
              <a:t> </a:t>
            </a:r>
            <a:r>
              <a:rPr lang="en-US" altLang="zh-CN" b="1" dirty="0"/>
              <a:t>area</a:t>
            </a:r>
            <a:endParaRPr lang="en-US" b="1" dirty="0"/>
          </a:p>
        </p:txBody>
      </p:sp>
    </p:spTree>
    <p:extLst>
      <p:ext uri="{BB962C8B-B14F-4D97-AF65-F5344CB8AC3E}">
        <p14:creationId xmlns:p14="http://schemas.microsoft.com/office/powerpoint/2010/main" val="1184259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E284-F410-4341-BEFF-B0B7568AC0CB}"/>
              </a:ext>
            </a:extLst>
          </p:cNvPr>
          <p:cNvSpPr>
            <a:spLocks noGrp="1"/>
          </p:cNvSpPr>
          <p:nvPr>
            <p:ph type="title"/>
          </p:nvPr>
        </p:nvSpPr>
        <p:spPr>
          <a:xfrm>
            <a:off x="5412" y="707608"/>
            <a:ext cx="2924911" cy="1521831"/>
          </a:xfrm>
          <a:noFill/>
          <a:ln>
            <a:noFill/>
          </a:ln>
        </p:spPr>
        <p:txBody>
          <a:bodyPr spcFirstLastPara="1" wrap="square" lIns="91425" tIns="91425" rIns="91425" bIns="91425" anchor="ctr" anchorCtr="0">
            <a:noAutofit/>
          </a:bodyPr>
          <a:lstStyle/>
          <a:p>
            <a:r>
              <a:rPr lang="en-US" altLang="zh-CN" b="1"/>
              <a:t>Visualization</a:t>
            </a:r>
            <a:endParaRPr lang="en-US" b="1" dirty="0"/>
          </a:p>
        </p:txBody>
      </p:sp>
      <p:grpSp>
        <p:nvGrpSpPr>
          <p:cNvPr id="26" name="Group 25">
            <a:extLst>
              <a:ext uri="{FF2B5EF4-FFF2-40B4-BE49-F238E27FC236}">
                <a16:creationId xmlns:a16="http://schemas.microsoft.com/office/drawing/2014/main" id="{90F21A5A-F7C2-429B-A418-404328B81ED9}"/>
              </a:ext>
            </a:extLst>
          </p:cNvPr>
          <p:cNvGrpSpPr/>
          <p:nvPr/>
        </p:nvGrpSpPr>
        <p:grpSpPr>
          <a:xfrm>
            <a:off x="6546635" y="4340167"/>
            <a:ext cx="2417347" cy="1477317"/>
            <a:chOff x="4854804" y="5180029"/>
            <a:chExt cx="2088038" cy="985101"/>
          </a:xfrm>
        </p:grpSpPr>
        <p:sp>
          <p:nvSpPr>
            <p:cNvPr id="25" name="Rectangle 24">
              <a:extLst>
                <a:ext uri="{FF2B5EF4-FFF2-40B4-BE49-F238E27FC236}">
                  <a16:creationId xmlns:a16="http://schemas.microsoft.com/office/drawing/2014/main" id="{1A2F7244-6662-46B6-8803-47CE961325C3}"/>
                </a:ext>
              </a:extLst>
            </p:cNvPr>
            <p:cNvSpPr/>
            <p:nvPr/>
          </p:nvSpPr>
          <p:spPr>
            <a:xfrm>
              <a:off x="4854804" y="5180029"/>
              <a:ext cx="2088038" cy="9851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2" name="Group 21">
              <a:extLst>
                <a:ext uri="{FF2B5EF4-FFF2-40B4-BE49-F238E27FC236}">
                  <a16:creationId xmlns:a16="http://schemas.microsoft.com/office/drawing/2014/main" id="{8951B671-6BAC-410B-AA74-6D3F6A4B24C3}"/>
                </a:ext>
              </a:extLst>
            </p:cNvPr>
            <p:cNvGrpSpPr/>
            <p:nvPr/>
          </p:nvGrpSpPr>
          <p:grpSpPr>
            <a:xfrm>
              <a:off x="4939645" y="5835332"/>
              <a:ext cx="2003197" cy="184708"/>
              <a:chOff x="5227163" y="5104697"/>
              <a:chExt cx="2003197" cy="184708"/>
            </a:xfrm>
          </p:grpSpPr>
          <p:cxnSp>
            <p:nvCxnSpPr>
              <p:cNvPr id="15" name="Straight Connector 14">
                <a:extLst>
                  <a:ext uri="{FF2B5EF4-FFF2-40B4-BE49-F238E27FC236}">
                    <a16:creationId xmlns:a16="http://schemas.microsoft.com/office/drawing/2014/main" id="{C17AE9B8-E3C0-497E-9508-B39912BE8F22}"/>
                  </a:ext>
                </a:extLst>
              </p:cNvPr>
              <p:cNvCxnSpPr>
                <a:cxnSpLocks/>
              </p:cNvCxnSpPr>
              <p:nvPr/>
            </p:nvCxnSpPr>
            <p:spPr>
              <a:xfrm>
                <a:off x="5227163" y="5258586"/>
                <a:ext cx="39121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A0ABB61-B01F-42A8-9E55-10CDF1D9C0A3}"/>
                  </a:ext>
                </a:extLst>
              </p:cNvPr>
              <p:cNvSpPr txBox="1"/>
              <p:nvPr/>
            </p:nvSpPr>
            <p:spPr>
              <a:xfrm>
                <a:off x="5703216" y="5104697"/>
                <a:ext cx="1527144" cy="184708"/>
              </a:xfrm>
              <a:prstGeom prst="rect">
                <a:avLst/>
              </a:prstGeom>
              <a:noFill/>
            </p:spPr>
            <p:txBody>
              <a:bodyPr wrap="square" rtlCol="0">
                <a:spAutoFit/>
              </a:bodyPr>
              <a:lstStyle/>
              <a:p>
                <a:r>
                  <a:rPr lang="en-US" sz="1200" dirty="0"/>
                  <a:t>Commission</a:t>
                </a:r>
                <a:r>
                  <a:rPr lang="zh-CN" altLang="en-US" sz="1200" dirty="0"/>
                  <a:t> </a:t>
                </a:r>
                <a:r>
                  <a:rPr lang="en-US" altLang="zh-CN" sz="1200" dirty="0"/>
                  <a:t>errors</a:t>
                </a:r>
                <a:endParaRPr lang="en-US" sz="1200" dirty="0"/>
              </a:p>
            </p:txBody>
          </p:sp>
        </p:grpSp>
        <p:grpSp>
          <p:nvGrpSpPr>
            <p:cNvPr id="20" name="Group 19">
              <a:extLst>
                <a:ext uri="{FF2B5EF4-FFF2-40B4-BE49-F238E27FC236}">
                  <a16:creationId xmlns:a16="http://schemas.microsoft.com/office/drawing/2014/main" id="{B3C541A3-C26C-481D-8D25-29A5896A24DE}"/>
                </a:ext>
              </a:extLst>
            </p:cNvPr>
            <p:cNvGrpSpPr/>
            <p:nvPr/>
          </p:nvGrpSpPr>
          <p:grpSpPr>
            <a:xfrm>
              <a:off x="4939645" y="5258586"/>
              <a:ext cx="1814661" cy="184708"/>
              <a:chOff x="5227163" y="4829265"/>
              <a:chExt cx="1814661" cy="184708"/>
            </a:xfrm>
          </p:grpSpPr>
          <p:cxnSp>
            <p:nvCxnSpPr>
              <p:cNvPr id="14" name="Straight Connector 13">
                <a:extLst>
                  <a:ext uri="{FF2B5EF4-FFF2-40B4-BE49-F238E27FC236}">
                    <a16:creationId xmlns:a16="http://schemas.microsoft.com/office/drawing/2014/main" id="{BBEFE549-619D-43B5-92E4-245A675B5DEB}"/>
                  </a:ext>
                </a:extLst>
              </p:cNvPr>
              <p:cNvCxnSpPr>
                <a:cxnSpLocks/>
              </p:cNvCxnSpPr>
              <p:nvPr/>
            </p:nvCxnSpPr>
            <p:spPr>
              <a:xfrm>
                <a:off x="5227163" y="4960070"/>
                <a:ext cx="391212" cy="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7B85BC-DD17-476B-AA3C-658C5B028FFA}"/>
                  </a:ext>
                </a:extLst>
              </p:cNvPr>
              <p:cNvSpPr txBox="1"/>
              <p:nvPr/>
            </p:nvSpPr>
            <p:spPr>
              <a:xfrm>
                <a:off x="5703216" y="4829265"/>
                <a:ext cx="1338608" cy="184708"/>
              </a:xfrm>
              <a:prstGeom prst="rect">
                <a:avLst/>
              </a:prstGeom>
              <a:noFill/>
            </p:spPr>
            <p:txBody>
              <a:bodyPr wrap="square" rtlCol="0">
                <a:spAutoFit/>
              </a:bodyPr>
              <a:lstStyle/>
              <a:p>
                <a:r>
                  <a:rPr lang="en-US" sz="1200" dirty="0"/>
                  <a:t>Correct Prediction</a:t>
                </a:r>
              </a:p>
            </p:txBody>
          </p:sp>
        </p:grpSp>
        <p:grpSp>
          <p:nvGrpSpPr>
            <p:cNvPr id="21" name="Group 20">
              <a:extLst>
                <a:ext uri="{FF2B5EF4-FFF2-40B4-BE49-F238E27FC236}">
                  <a16:creationId xmlns:a16="http://schemas.microsoft.com/office/drawing/2014/main" id="{809DD10C-97F2-445C-9AAB-82978EC6AA3A}"/>
                </a:ext>
              </a:extLst>
            </p:cNvPr>
            <p:cNvGrpSpPr/>
            <p:nvPr/>
          </p:nvGrpSpPr>
          <p:grpSpPr>
            <a:xfrm>
              <a:off x="4939645" y="5546959"/>
              <a:ext cx="1814661" cy="184708"/>
              <a:chOff x="5227163" y="4530750"/>
              <a:chExt cx="1814661" cy="184708"/>
            </a:xfrm>
          </p:grpSpPr>
          <p:cxnSp>
            <p:nvCxnSpPr>
              <p:cNvPr id="6" name="Straight Connector 5">
                <a:extLst>
                  <a:ext uri="{FF2B5EF4-FFF2-40B4-BE49-F238E27FC236}">
                    <a16:creationId xmlns:a16="http://schemas.microsoft.com/office/drawing/2014/main" id="{1E3B6AAB-0073-4B38-BAD2-E3BE26065316}"/>
                  </a:ext>
                </a:extLst>
              </p:cNvPr>
              <p:cNvCxnSpPr>
                <a:cxnSpLocks/>
              </p:cNvCxnSpPr>
              <p:nvPr/>
            </p:nvCxnSpPr>
            <p:spPr>
              <a:xfrm>
                <a:off x="5227163" y="4661555"/>
                <a:ext cx="391212" cy="0"/>
              </a:xfrm>
              <a:prstGeom prst="line">
                <a:avLst/>
              </a:prstGeom>
              <a:ln w="12700">
                <a:solidFill>
                  <a:srgbClr val="05FF8E"/>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C3CA3FB-827A-4DF1-8F02-A25FB60A26F6}"/>
                  </a:ext>
                </a:extLst>
              </p:cNvPr>
              <p:cNvSpPr txBox="1"/>
              <p:nvPr/>
            </p:nvSpPr>
            <p:spPr>
              <a:xfrm>
                <a:off x="5703216" y="4530750"/>
                <a:ext cx="1338608" cy="184708"/>
              </a:xfrm>
              <a:prstGeom prst="rect">
                <a:avLst/>
              </a:prstGeom>
              <a:noFill/>
            </p:spPr>
            <p:txBody>
              <a:bodyPr wrap="square" rtlCol="0">
                <a:spAutoFit/>
              </a:bodyPr>
              <a:lstStyle/>
              <a:p>
                <a:r>
                  <a:rPr lang="en-US" sz="1200" dirty="0"/>
                  <a:t>Omission</a:t>
                </a:r>
                <a:r>
                  <a:rPr lang="zh-CN" altLang="en-US" sz="1200" dirty="0"/>
                  <a:t> </a:t>
                </a:r>
                <a:r>
                  <a:rPr lang="en-US" altLang="zh-CN" sz="1200" dirty="0"/>
                  <a:t>errors</a:t>
                </a:r>
                <a:endParaRPr lang="en-US" sz="1200" dirty="0"/>
              </a:p>
            </p:txBody>
          </p:sp>
        </p:grpSp>
      </p:grpSp>
      <p:pic>
        <p:nvPicPr>
          <p:cNvPr id="47" name="Picture 46">
            <a:extLst>
              <a:ext uri="{FF2B5EF4-FFF2-40B4-BE49-F238E27FC236}">
                <a16:creationId xmlns:a16="http://schemas.microsoft.com/office/drawing/2014/main" id="{F4505974-5696-4F16-BD67-54A13EFFEC24}"/>
              </a:ext>
            </a:extLst>
          </p:cNvPr>
          <p:cNvPicPr>
            <a:picLocks noChangeAspect="1"/>
          </p:cNvPicPr>
          <p:nvPr/>
        </p:nvPicPr>
        <p:blipFill>
          <a:blip r:embed="rId2"/>
          <a:stretch>
            <a:fillRect/>
          </a:stretch>
        </p:blipFill>
        <p:spPr>
          <a:xfrm>
            <a:off x="6546635" y="634461"/>
            <a:ext cx="2447670" cy="2305324"/>
          </a:xfrm>
          <a:prstGeom prst="rect">
            <a:avLst/>
          </a:prstGeom>
          <a:ln w="28575">
            <a:solidFill>
              <a:srgbClr val="FF0000"/>
            </a:solidFill>
          </a:ln>
        </p:spPr>
      </p:pic>
      <p:grpSp>
        <p:nvGrpSpPr>
          <p:cNvPr id="49" name="Group 48">
            <a:extLst>
              <a:ext uri="{FF2B5EF4-FFF2-40B4-BE49-F238E27FC236}">
                <a16:creationId xmlns:a16="http://schemas.microsoft.com/office/drawing/2014/main" id="{B20200B8-C685-4ED6-ABF1-37B843EDE71D}"/>
              </a:ext>
            </a:extLst>
          </p:cNvPr>
          <p:cNvGrpSpPr/>
          <p:nvPr/>
        </p:nvGrpSpPr>
        <p:grpSpPr>
          <a:xfrm>
            <a:off x="2319883" y="634461"/>
            <a:ext cx="3994435" cy="6004610"/>
            <a:chOff x="2507524" y="634461"/>
            <a:chExt cx="3994435" cy="6004610"/>
          </a:xfrm>
        </p:grpSpPr>
        <p:grpSp>
          <p:nvGrpSpPr>
            <p:cNvPr id="46" name="Group 45">
              <a:extLst>
                <a:ext uri="{FF2B5EF4-FFF2-40B4-BE49-F238E27FC236}">
                  <a16:creationId xmlns:a16="http://schemas.microsoft.com/office/drawing/2014/main" id="{28930E76-2DFF-4B74-92DF-0C12C0E28184}"/>
                </a:ext>
              </a:extLst>
            </p:cNvPr>
            <p:cNvGrpSpPr/>
            <p:nvPr/>
          </p:nvGrpSpPr>
          <p:grpSpPr>
            <a:xfrm>
              <a:off x="2507524" y="634461"/>
              <a:ext cx="3994435" cy="6004610"/>
              <a:chOff x="518694" y="476130"/>
              <a:chExt cx="4160741" cy="6254608"/>
            </a:xfrm>
          </p:grpSpPr>
          <p:pic>
            <p:nvPicPr>
              <p:cNvPr id="24" name="Picture 23">
                <a:extLst>
                  <a:ext uri="{FF2B5EF4-FFF2-40B4-BE49-F238E27FC236}">
                    <a16:creationId xmlns:a16="http://schemas.microsoft.com/office/drawing/2014/main" id="{D386072A-E52B-46E9-A58F-B8C0292D49F6}"/>
                  </a:ext>
                </a:extLst>
              </p:cNvPr>
              <p:cNvPicPr>
                <a:picLocks noChangeAspect="1"/>
              </p:cNvPicPr>
              <p:nvPr/>
            </p:nvPicPr>
            <p:blipFill>
              <a:blip r:embed="rId3"/>
              <a:stretch>
                <a:fillRect/>
              </a:stretch>
            </p:blipFill>
            <p:spPr>
              <a:xfrm>
                <a:off x="518694" y="476130"/>
                <a:ext cx="4160741" cy="6254608"/>
              </a:xfrm>
              <a:prstGeom prst="rect">
                <a:avLst/>
              </a:prstGeom>
            </p:spPr>
          </p:pic>
          <p:sp>
            <p:nvSpPr>
              <p:cNvPr id="28" name="Rectangle 27">
                <a:extLst>
                  <a:ext uri="{FF2B5EF4-FFF2-40B4-BE49-F238E27FC236}">
                    <a16:creationId xmlns:a16="http://schemas.microsoft.com/office/drawing/2014/main" id="{F6657718-09D3-4A63-813E-331E89E7B1EA}"/>
                  </a:ext>
                </a:extLst>
              </p:cNvPr>
              <p:cNvSpPr/>
              <p:nvPr/>
            </p:nvSpPr>
            <p:spPr>
              <a:xfrm>
                <a:off x="1509515" y="4125919"/>
                <a:ext cx="1105449" cy="9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78B71E0A-7F4A-4EC0-86E3-20900F01A506}"/>
                </a:ext>
              </a:extLst>
            </p:cNvPr>
            <p:cNvSpPr/>
            <p:nvPr/>
          </p:nvSpPr>
          <p:spPr>
            <a:xfrm>
              <a:off x="5354425" y="2229439"/>
              <a:ext cx="980388" cy="980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15D902BA-FCC9-4EE2-A30D-23315299EE9B}"/>
              </a:ext>
            </a:extLst>
          </p:cNvPr>
          <p:cNvPicPr>
            <a:picLocks noChangeAspect="1"/>
          </p:cNvPicPr>
          <p:nvPr/>
        </p:nvPicPr>
        <p:blipFill rotWithShape="1">
          <a:blip r:embed="rId4"/>
          <a:srcRect l="22646" t="39073" r="30523"/>
          <a:stretch/>
        </p:blipFill>
        <p:spPr>
          <a:xfrm>
            <a:off x="292488" y="3790073"/>
            <a:ext cx="2561090" cy="2258521"/>
          </a:xfrm>
          <a:prstGeom prst="rect">
            <a:avLst/>
          </a:prstGeom>
          <a:ln w="28575">
            <a:solidFill>
              <a:srgbClr val="FF0000"/>
            </a:solidFill>
          </a:ln>
        </p:spPr>
      </p:pic>
    </p:spTree>
    <p:extLst>
      <p:ext uri="{BB962C8B-B14F-4D97-AF65-F5344CB8AC3E}">
        <p14:creationId xmlns:p14="http://schemas.microsoft.com/office/powerpoint/2010/main" val="33925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US" altLang="zh-CN" sz="2800" b="1" i="0" u="none" strike="noStrike" cap="none" dirty="0">
                <a:solidFill>
                  <a:schemeClr val="dk1"/>
                </a:solidFill>
                <a:latin typeface="Arial"/>
                <a:ea typeface="Arial"/>
                <a:cs typeface="Arial"/>
                <a:sym typeface="Arial"/>
              </a:rPr>
              <a:t>Discussion</a:t>
            </a:r>
            <a:endParaRPr sz="2800" b="1" i="0" u="none" strike="noStrike" cap="none" dirty="0">
              <a:solidFill>
                <a:schemeClr val="dk1"/>
              </a:solidFill>
              <a:latin typeface="Arial"/>
              <a:ea typeface="Arial"/>
              <a:cs typeface="Arial"/>
              <a:sym typeface="Arial"/>
            </a:endParaRPr>
          </a:p>
        </p:txBody>
      </p:sp>
      <p:sp>
        <p:nvSpPr>
          <p:cNvPr id="439" name="Shape 439"/>
          <p:cNvSpPr txBox="1">
            <a:spLocks noGrp="1"/>
          </p:cNvSpPr>
          <p:nvPr>
            <p:ph type="body" idx="1"/>
          </p:nvPr>
        </p:nvSpPr>
        <p:spPr>
          <a:xfrm>
            <a:off x="311700" y="1237673"/>
            <a:ext cx="8520600" cy="5527338"/>
          </a:xfrm>
          <a:prstGeom prst="rect">
            <a:avLst/>
          </a:prstGeom>
          <a:noFill/>
          <a:ln>
            <a:noFill/>
          </a:ln>
        </p:spPr>
        <p:txBody>
          <a:bodyPr spcFirstLastPara="1" wrap="square" lIns="91425" tIns="91425" rIns="91425" bIns="91425" anchor="t" anchorCtr="0">
            <a:noAutofit/>
          </a:bodyPr>
          <a:lstStyle/>
          <a:p>
            <a:pPr marL="285750" lvl="0" indent="-285750">
              <a:lnSpc>
                <a:spcPct val="100000"/>
              </a:lnSpc>
              <a:buClr>
                <a:srgbClr val="000000"/>
              </a:buClr>
              <a:buFont typeface="Arial"/>
              <a:buChar char="•"/>
            </a:pPr>
            <a:r>
              <a:rPr lang="en-US" altLang="zh-CN" dirty="0">
                <a:solidFill>
                  <a:srgbClr val="000000"/>
                </a:solidFill>
              </a:rPr>
              <a:t>The</a:t>
            </a:r>
            <a:r>
              <a:rPr lang="zh-CN" altLang="en-US" dirty="0">
                <a:solidFill>
                  <a:srgbClr val="000000"/>
                </a:solidFill>
              </a:rPr>
              <a:t> </a:t>
            </a:r>
            <a:r>
              <a:rPr lang="en-US" altLang="zh-CN" dirty="0">
                <a:solidFill>
                  <a:srgbClr val="000000"/>
                </a:solidFill>
              </a:rPr>
              <a:t>U-net</a:t>
            </a:r>
            <a:r>
              <a:rPr lang="zh-CN" altLang="en-US" dirty="0">
                <a:solidFill>
                  <a:srgbClr val="000000"/>
                </a:solidFill>
              </a:rPr>
              <a:t> </a:t>
            </a:r>
            <a:r>
              <a:rPr lang="en-US" dirty="0">
                <a:solidFill>
                  <a:srgbClr val="000000"/>
                </a:solidFill>
              </a:rPr>
              <a:t>model</a:t>
            </a:r>
            <a:r>
              <a:rPr lang="en-US" altLang="zh-CN" dirty="0">
                <a:solidFill>
                  <a:srgbClr val="000000"/>
                </a:solidFill>
              </a:rPr>
              <a:t> can generate high accuracy streamlines</a:t>
            </a:r>
            <a:r>
              <a:rPr lang="zh-CN" altLang="en-US" dirty="0">
                <a:solidFill>
                  <a:srgbClr val="000000"/>
                </a:solidFill>
              </a:rPr>
              <a:t> </a:t>
            </a:r>
            <a:r>
              <a:rPr lang="en-US" altLang="zh-CN" dirty="0">
                <a:solidFill>
                  <a:srgbClr val="000000"/>
                </a:solidFill>
              </a:rPr>
              <a:t>by</a:t>
            </a:r>
            <a:r>
              <a:rPr lang="zh-CN" altLang="en-US" dirty="0">
                <a:solidFill>
                  <a:srgbClr val="000000"/>
                </a:solidFill>
              </a:rPr>
              <a:t> </a:t>
            </a:r>
            <a:r>
              <a:rPr lang="en-US" altLang="zh-CN" dirty="0">
                <a:solidFill>
                  <a:srgbClr val="000000"/>
                </a:solidFill>
              </a:rPr>
              <a:t>learning</a:t>
            </a:r>
            <a:r>
              <a:rPr lang="zh-CN" altLang="en-US" dirty="0">
                <a:solidFill>
                  <a:srgbClr val="000000"/>
                </a:solidFill>
              </a:rPr>
              <a:t> </a:t>
            </a:r>
            <a:r>
              <a:rPr lang="en-US" altLang="zh-CN" dirty="0">
                <a:solidFill>
                  <a:srgbClr val="000000"/>
                </a:solidFill>
              </a:rPr>
              <a:t>from</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feature</a:t>
            </a:r>
            <a:r>
              <a:rPr lang="zh-CN" altLang="en-US" dirty="0">
                <a:solidFill>
                  <a:srgbClr val="000000"/>
                </a:solidFill>
              </a:rPr>
              <a:t> </a:t>
            </a:r>
            <a:r>
              <a:rPr lang="en-US" altLang="zh-CN" dirty="0">
                <a:solidFill>
                  <a:srgbClr val="000000"/>
                </a:solidFill>
              </a:rPr>
              <a:t>maps</a:t>
            </a:r>
            <a:r>
              <a:rPr lang="zh-CN" altLang="en-US" dirty="0">
                <a:solidFill>
                  <a:srgbClr val="000000"/>
                </a:solidFill>
              </a:rPr>
              <a:t> </a:t>
            </a:r>
            <a:r>
              <a:rPr lang="en-US" altLang="zh-CN" dirty="0">
                <a:solidFill>
                  <a:srgbClr val="000000"/>
                </a:solidFill>
              </a:rPr>
              <a:t>derived</a:t>
            </a:r>
            <a:r>
              <a:rPr lang="zh-CN" altLang="en-US" dirty="0">
                <a:solidFill>
                  <a:srgbClr val="000000"/>
                </a:solidFill>
              </a:rPr>
              <a:t> </a:t>
            </a:r>
            <a:r>
              <a:rPr lang="en-US" altLang="zh-CN" dirty="0">
                <a:solidFill>
                  <a:srgbClr val="000000"/>
                </a:solidFill>
              </a:rPr>
              <a:t>from LiDAR</a:t>
            </a:r>
            <a:endParaRPr lang="en-US" dirty="0"/>
          </a:p>
          <a:p>
            <a:pPr marL="285750" indent="-285750">
              <a:lnSpc>
                <a:spcPct val="100000"/>
              </a:lnSpc>
              <a:buClr>
                <a:srgbClr val="000000"/>
              </a:buClr>
              <a:buFont typeface="Arial"/>
              <a:buChar char="•"/>
            </a:pPr>
            <a:endParaRPr lang="en-US" dirty="0">
              <a:solidFill>
                <a:srgbClr val="000000"/>
              </a:solidFill>
            </a:endParaRPr>
          </a:p>
          <a:p>
            <a:pPr marL="285750" lvl="0" indent="-285750">
              <a:lnSpc>
                <a:spcPct val="100000"/>
              </a:lnSpc>
              <a:buClr>
                <a:srgbClr val="000000"/>
              </a:buClr>
              <a:buFont typeface="Arial"/>
              <a:buChar char="•"/>
            </a:pPr>
            <a:endParaRPr lang="en-US" dirty="0">
              <a:solidFill>
                <a:srgbClr val="000000"/>
              </a:solidFill>
            </a:endParaRPr>
          </a:p>
          <a:p>
            <a:pPr marL="285750" lvl="0" indent="-285750">
              <a:lnSpc>
                <a:spcPct val="100000"/>
              </a:lnSpc>
              <a:buClr>
                <a:srgbClr val="000000"/>
              </a:buClr>
              <a:buFont typeface="Arial"/>
              <a:buChar char="•"/>
            </a:pPr>
            <a:r>
              <a:rPr lang="en-US" altLang="zh-CN" dirty="0">
                <a:solidFill>
                  <a:srgbClr val="000000"/>
                </a:solidFill>
              </a:rPr>
              <a:t>The</a:t>
            </a:r>
            <a:r>
              <a:rPr lang="zh-CN" altLang="en-US" dirty="0">
                <a:solidFill>
                  <a:srgbClr val="000000"/>
                </a:solidFill>
              </a:rPr>
              <a:t> </a:t>
            </a:r>
            <a:r>
              <a:rPr lang="en-US" altLang="zh-CN" dirty="0">
                <a:solidFill>
                  <a:srgbClr val="000000"/>
                </a:solidFill>
              </a:rPr>
              <a:t>proposed</a:t>
            </a:r>
            <a:r>
              <a:rPr lang="zh-CN" altLang="en-US" dirty="0">
                <a:solidFill>
                  <a:srgbClr val="000000"/>
                </a:solidFill>
              </a:rPr>
              <a:t> </a:t>
            </a:r>
            <a:r>
              <a:rPr lang="en-US" altLang="zh-CN" dirty="0">
                <a:solidFill>
                  <a:srgbClr val="000000"/>
                </a:solidFill>
              </a:rPr>
              <a:t>model</a:t>
            </a:r>
            <a:r>
              <a:rPr lang="zh-CN" altLang="en-US" dirty="0">
                <a:solidFill>
                  <a:srgbClr val="000000"/>
                </a:solidFill>
              </a:rPr>
              <a:t> </a:t>
            </a:r>
            <a:r>
              <a:rPr lang="en-US" altLang="zh-CN" dirty="0">
                <a:solidFill>
                  <a:srgbClr val="000000"/>
                </a:solidFill>
              </a:rPr>
              <a:t>can</a:t>
            </a:r>
            <a:r>
              <a:rPr lang="zh-CN" altLang="en-US" dirty="0">
                <a:solidFill>
                  <a:srgbClr val="000000"/>
                </a:solidFill>
              </a:rPr>
              <a:t> </a:t>
            </a:r>
            <a:r>
              <a:rPr lang="en-US" altLang="zh-CN" dirty="0">
                <a:solidFill>
                  <a:srgbClr val="000000"/>
                </a:solidFill>
              </a:rPr>
              <a:t>partly</a:t>
            </a:r>
            <a:r>
              <a:rPr lang="zh-CN" altLang="en-US" dirty="0">
                <a:solidFill>
                  <a:srgbClr val="000000"/>
                </a:solidFill>
              </a:rPr>
              <a:t> </a:t>
            </a:r>
            <a:r>
              <a:rPr lang="en-US" altLang="zh-CN" dirty="0">
                <a:solidFill>
                  <a:srgbClr val="000000"/>
                </a:solidFill>
              </a:rPr>
              <a:t>solve</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intersection</a:t>
            </a:r>
            <a:r>
              <a:rPr lang="zh-CN" altLang="en-US" dirty="0">
                <a:solidFill>
                  <a:srgbClr val="000000"/>
                </a:solidFill>
              </a:rPr>
              <a:t> </a:t>
            </a:r>
            <a:r>
              <a:rPr lang="en-US" altLang="zh-CN" dirty="0">
                <a:solidFill>
                  <a:srgbClr val="000000"/>
                </a:solidFill>
              </a:rPr>
              <a:t>issue</a:t>
            </a:r>
            <a:r>
              <a:rPr lang="zh-CN" altLang="en-US" dirty="0">
                <a:solidFill>
                  <a:srgbClr val="000000"/>
                </a:solidFill>
              </a:rPr>
              <a:t> </a:t>
            </a:r>
            <a:r>
              <a:rPr lang="en-US" altLang="zh-CN" dirty="0">
                <a:solidFill>
                  <a:srgbClr val="000000"/>
                </a:solidFill>
              </a:rPr>
              <a:t>caused</a:t>
            </a:r>
            <a:r>
              <a:rPr lang="zh-CN" altLang="en-US" dirty="0">
                <a:solidFill>
                  <a:srgbClr val="000000"/>
                </a:solidFill>
              </a:rPr>
              <a:t> </a:t>
            </a:r>
            <a:r>
              <a:rPr lang="en-US" altLang="zh-CN" dirty="0">
                <a:solidFill>
                  <a:srgbClr val="000000"/>
                </a:solidFill>
              </a:rPr>
              <a:t>by</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road</a:t>
            </a:r>
            <a:r>
              <a:rPr lang="zh-CN" altLang="en-US" dirty="0">
                <a:solidFill>
                  <a:srgbClr val="000000"/>
                </a:solidFill>
              </a:rPr>
              <a:t> </a:t>
            </a:r>
            <a:r>
              <a:rPr lang="en-US" altLang="zh-CN" dirty="0">
                <a:solidFill>
                  <a:srgbClr val="000000"/>
                </a:solidFill>
              </a:rPr>
              <a:t>or</a:t>
            </a:r>
            <a:r>
              <a:rPr lang="zh-CN" altLang="en-US" dirty="0">
                <a:solidFill>
                  <a:srgbClr val="000000"/>
                </a:solidFill>
              </a:rPr>
              <a:t> </a:t>
            </a:r>
            <a:r>
              <a:rPr lang="en-US" altLang="zh-CN" dirty="0">
                <a:solidFill>
                  <a:srgbClr val="000000"/>
                </a:solidFill>
              </a:rPr>
              <a:t>bridge</a:t>
            </a:r>
            <a:r>
              <a:rPr lang="zh-CN" altLang="en-US" dirty="0">
                <a:solidFill>
                  <a:srgbClr val="000000"/>
                </a:solidFill>
              </a:rPr>
              <a:t> </a:t>
            </a:r>
            <a:r>
              <a:rPr lang="en-US" altLang="zh-CN" dirty="0">
                <a:solidFill>
                  <a:srgbClr val="000000"/>
                </a:solidFill>
              </a:rPr>
              <a:t>intersections</a:t>
            </a:r>
            <a:r>
              <a:rPr lang="zh-CN" altLang="en-US" dirty="0">
                <a:solidFill>
                  <a:srgbClr val="000000"/>
                </a:solidFill>
              </a:rPr>
              <a:t> </a:t>
            </a:r>
            <a:r>
              <a:rPr lang="en-US" altLang="zh-CN" dirty="0">
                <a:solidFill>
                  <a:srgbClr val="000000"/>
                </a:solidFill>
              </a:rPr>
              <a:t>on</a:t>
            </a:r>
            <a:r>
              <a:rPr lang="zh-CN" altLang="en-US" dirty="0">
                <a:solidFill>
                  <a:srgbClr val="000000"/>
                </a:solidFill>
              </a:rPr>
              <a:t> </a:t>
            </a:r>
            <a:r>
              <a:rPr lang="en-US" altLang="zh-CN" dirty="0">
                <a:solidFill>
                  <a:srgbClr val="000000"/>
                </a:solidFill>
              </a:rPr>
              <a:t>streamlines</a:t>
            </a:r>
          </a:p>
          <a:p>
            <a:pPr marL="742950" lvl="1" indent="-285750">
              <a:lnSpc>
                <a:spcPct val="100000"/>
              </a:lnSpc>
              <a:buClr>
                <a:srgbClr val="000000"/>
              </a:buClr>
              <a:buFont typeface="Arial"/>
              <a:buChar char="•"/>
            </a:pPr>
            <a:r>
              <a:rPr lang="en-US" altLang="zh-CN" dirty="0">
                <a:solidFill>
                  <a:srgbClr val="000000"/>
                </a:solidFill>
              </a:rPr>
              <a:t>Global</a:t>
            </a:r>
            <a:r>
              <a:rPr lang="zh-CN" altLang="en-US" dirty="0">
                <a:solidFill>
                  <a:srgbClr val="000000"/>
                </a:solidFill>
              </a:rPr>
              <a:t> </a:t>
            </a:r>
            <a:r>
              <a:rPr lang="en-US" altLang="zh-CN" dirty="0">
                <a:solidFill>
                  <a:srgbClr val="000000"/>
                </a:solidFill>
              </a:rPr>
              <a:t>connectivity</a:t>
            </a:r>
            <a:r>
              <a:rPr lang="zh-CN" altLang="en-US" dirty="0">
                <a:solidFill>
                  <a:srgbClr val="000000"/>
                </a:solidFill>
              </a:rPr>
              <a:t> </a:t>
            </a:r>
            <a:r>
              <a:rPr lang="en-US" altLang="zh-CN" dirty="0">
                <a:solidFill>
                  <a:srgbClr val="000000"/>
                </a:solidFill>
              </a:rPr>
              <a:t>of</a:t>
            </a:r>
            <a:r>
              <a:rPr lang="zh-CN" altLang="en-US" dirty="0">
                <a:solidFill>
                  <a:srgbClr val="000000"/>
                </a:solidFill>
              </a:rPr>
              <a:t> </a:t>
            </a:r>
            <a:r>
              <a:rPr lang="en-US" altLang="zh-CN" dirty="0">
                <a:solidFill>
                  <a:srgbClr val="000000"/>
                </a:solidFill>
              </a:rPr>
              <a:t>streamlines</a:t>
            </a:r>
          </a:p>
          <a:p>
            <a:pPr marL="742950" lvl="1" indent="-285750">
              <a:lnSpc>
                <a:spcPct val="100000"/>
              </a:lnSpc>
              <a:buClr>
                <a:srgbClr val="000000"/>
              </a:buClr>
              <a:buFont typeface="Arial"/>
              <a:buChar char="•"/>
            </a:pPr>
            <a:r>
              <a:rPr lang="en-US" altLang="zh-CN" dirty="0">
                <a:solidFill>
                  <a:srgbClr val="000000"/>
                </a:solidFill>
              </a:rPr>
              <a:t>Concatenation</a:t>
            </a:r>
            <a:r>
              <a:rPr lang="zh-CN" altLang="en-US" dirty="0">
                <a:solidFill>
                  <a:srgbClr val="000000"/>
                </a:solidFill>
              </a:rPr>
              <a:t> </a:t>
            </a:r>
            <a:r>
              <a:rPr lang="en-US" altLang="zh-CN" dirty="0">
                <a:solidFill>
                  <a:srgbClr val="000000"/>
                </a:solidFill>
              </a:rPr>
              <a:t>of</a:t>
            </a:r>
            <a:r>
              <a:rPr lang="zh-CN" altLang="en-US" dirty="0">
                <a:solidFill>
                  <a:srgbClr val="000000"/>
                </a:solidFill>
              </a:rPr>
              <a:t> </a:t>
            </a:r>
            <a:r>
              <a:rPr lang="en-US" altLang="zh-CN" dirty="0">
                <a:solidFill>
                  <a:srgbClr val="000000"/>
                </a:solidFill>
              </a:rPr>
              <a:t>global</a:t>
            </a:r>
            <a:r>
              <a:rPr lang="zh-CN" altLang="en-US" dirty="0">
                <a:solidFill>
                  <a:srgbClr val="000000"/>
                </a:solidFill>
              </a:rPr>
              <a:t> </a:t>
            </a:r>
            <a:r>
              <a:rPr lang="en-US" altLang="zh-CN" dirty="0">
                <a:solidFill>
                  <a:srgbClr val="000000"/>
                </a:solidFill>
              </a:rPr>
              <a:t>features</a:t>
            </a:r>
            <a:r>
              <a:rPr lang="zh-CN" altLang="en-US" dirty="0">
                <a:solidFill>
                  <a:srgbClr val="000000"/>
                </a:solidFill>
              </a:rPr>
              <a:t> </a:t>
            </a:r>
            <a:r>
              <a:rPr lang="en-US" altLang="zh-CN" dirty="0">
                <a:solidFill>
                  <a:srgbClr val="000000"/>
                </a:solidFill>
              </a:rPr>
              <a:t>with</a:t>
            </a:r>
            <a:r>
              <a:rPr lang="zh-CN" altLang="en-US" dirty="0">
                <a:solidFill>
                  <a:srgbClr val="000000"/>
                </a:solidFill>
              </a:rPr>
              <a:t> </a:t>
            </a:r>
            <a:r>
              <a:rPr lang="en-US" altLang="zh-CN" dirty="0">
                <a:solidFill>
                  <a:srgbClr val="000000"/>
                </a:solidFill>
              </a:rPr>
              <a:t>local</a:t>
            </a:r>
            <a:r>
              <a:rPr lang="zh-CN" altLang="en-US" dirty="0">
                <a:solidFill>
                  <a:srgbClr val="000000"/>
                </a:solidFill>
              </a:rPr>
              <a:t> </a:t>
            </a:r>
            <a:r>
              <a:rPr lang="en-US" altLang="zh-CN" dirty="0">
                <a:solidFill>
                  <a:srgbClr val="000000"/>
                </a:solidFill>
              </a:rPr>
              <a:t>features</a:t>
            </a:r>
            <a:r>
              <a:rPr lang="zh-CN" altLang="en-US" dirty="0">
                <a:solidFill>
                  <a:srgbClr val="000000"/>
                </a:solidFill>
              </a:rPr>
              <a:t> </a:t>
            </a:r>
            <a:r>
              <a:rPr lang="en-US" altLang="zh-CN" dirty="0">
                <a:solidFill>
                  <a:srgbClr val="000000"/>
                </a:solidFill>
              </a:rPr>
              <a:t>from</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contractive</a:t>
            </a:r>
            <a:r>
              <a:rPr lang="zh-CN" altLang="en-US" dirty="0">
                <a:solidFill>
                  <a:srgbClr val="000000"/>
                </a:solidFill>
              </a:rPr>
              <a:t> </a:t>
            </a:r>
            <a:r>
              <a:rPr lang="en-US" altLang="zh-CN" dirty="0">
                <a:solidFill>
                  <a:srgbClr val="000000"/>
                </a:solidFill>
              </a:rPr>
              <a:t>path</a:t>
            </a:r>
            <a:r>
              <a:rPr lang="zh-CN" altLang="en-US" dirty="0">
                <a:solidFill>
                  <a:srgbClr val="000000"/>
                </a:solidFill>
              </a:rPr>
              <a:t> </a:t>
            </a:r>
            <a:r>
              <a:rPr lang="en-US" altLang="zh-CN" dirty="0">
                <a:solidFill>
                  <a:srgbClr val="000000"/>
                </a:solidFill>
              </a:rPr>
              <a:t>to</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expanding</a:t>
            </a:r>
            <a:r>
              <a:rPr lang="zh-CN" altLang="en-US" dirty="0">
                <a:solidFill>
                  <a:srgbClr val="000000"/>
                </a:solidFill>
              </a:rPr>
              <a:t> </a:t>
            </a:r>
            <a:r>
              <a:rPr lang="en-US" altLang="zh-CN" dirty="0">
                <a:solidFill>
                  <a:srgbClr val="000000"/>
                </a:solidFill>
              </a:rPr>
              <a:t>path</a:t>
            </a:r>
            <a:endParaRPr lang="en-US" dirty="0">
              <a:solidFill>
                <a:srgbClr val="000000"/>
              </a:solidFill>
            </a:endParaRPr>
          </a:p>
          <a:p>
            <a:pPr marL="285750" lvl="0" indent="-285750">
              <a:lnSpc>
                <a:spcPct val="100000"/>
              </a:lnSpc>
              <a:buClr>
                <a:srgbClr val="000000"/>
              </a:buClr>
              <a:buFont typeface="Arial"/>
              <a:buChar char="•"/>
            </a:pPr>
            <a:endParaRPr lang="en-US" altLang="zh-CN" dirty="0">
              <a:solidFill>
                <a:srgbClr val="000000"/>
              </a:solidFill>
            </a:endParaRPr>
          </a:p>
          <a:p>
            <a:pPr marL="285750" lvl="0" indent="-285750">
              <a:lnSpc>
                <a:spcPct val="100000"/>
              </a:lnSpc>
              <a:buClr>
                <a:srgbClr val="000000"/>
              </a:buClr>
              <a:buFont typeface="Arial"/>
              <a:buChar char="•"/>
            </a:pPr>
            <a:r>
              <a:rPr lang="en-US" altLang="zh-CN" dirty="0">
                <a:solidFill>
                  <a:srgbClr val="000000"/>
                </a:solidFill>
              </a:rPr>
              <a:t>The</a:t>
            </a:r>
            <a:r>
              <a:rPr lang="zh-CN" altLang="en-US" dirty="0">
                <a:solidFill>
                  <a:srgbClr val="000000"/>
                </a:solidFill>
              </a:rPr>
              <a:t> </a:t>
            </a:r>
            <a:r>
              <a:rPr lang="en-US" altLang="zh-CN" dirty="0">
                <a:solidFill>
                  <a:srgbClr val="000000"/>
                </a:solidFill>
              </a:rPr>
              <a:t>dominant</a:t>
            </a:r>
            <a:r>
              <a:rPr lang="zh-CN" altLang="en-US" dirty="0">
                <a:solidFill>
                  <a:srgbClr val="000000"/>
                </a:solidFill>
              </a:rPr>
              <a:t> </a:t>
            </a:r>
            <a:r>
              <a:rPr lang="en-US" altLang="zh-CN" dirty="0">
                <a:solidFill>
                  <a:srgbClr val="000000"/>
                </a:solidFill>
              </a:rPr>
              <a:t>error</a:t>
            </a:r>
            <a:r>
              <a:rPr lang="zh-CN" altLang="en-US" dirty="0">
                <a:solidFill>
                  <a:srgbClr val="000000"/>
                </a:solidFill>
              </a:rPr>
              <a:t> </a:t>
            </a:r>
            <a:r>
              <a:rPr lang="en-US" altLang="zh-CN" dirty="0">
                <a:solidFill>
                  <a:srgbClr val="000000"/>
                </a:solidFill>
              </a:rPr>
              <a:t>is</a:t>
            </a:r>
            <a:r>
              <a:rPr lang="zh-CN" altLang="en-US" dirty="0">
                <a:solidFill>
                  <a:srgbClr val="000000"/>
                </a:solidFill>
              </a:rPr>
              <a:t> </a:t>
            </a:r>
            <a:r>
              <a:rPr lang="en-US" altLang="zh-CN" dirty="0">
                <a:solidFill>
                  <a:srgbClr val="000000"/>
                </a:solidFill>
              </a:rPr>
              <a:t>commission</a:t>
            </a:r>
            <a:r>
              <a:rPr lang="zh-CN" altLang="en-US" dirty="0">
                <a:solidFill>
                  <a:srgbClr val="000000"/>
                </a:solidFill>
              </a:rPr>
              <a:t> </a:t>
            </a:r>
            <a:r>
              <a:rPr lang="en-US" altLang="zh-CN" dirty="0">
                <a:solidFill>
                  <a:srgbClr val="000000"/>
                </a:solidFill>
              </a:rPr>
              <a:t>error</a:t>
            </a:r>
          </a:p>
          <a:p>
            <a:pPr marL="742950" lvl="1" indent="-285750">
              <a:lnSpc>
                <a:spcPct val="100000"/>
              </a:lnSpc>
              <a:buClr>
                <a:srgbClr val="000000"/>
              </a:buClr>
              <a:buFont typeface="Arial"/>
              <a:buChar char="•"/>
            </a:pPr>
            <a:r>
              <a:rPr lang="en-US" altLang="zh-CN" dirty="0">
                <a:solidFill>
                  <a:srgbClr val="000000"/>
                </a:solidFill>
              </a:rPr>
              <a:t>Overestimations</a:t>
            </a:r>
            <a:r>
              <a:rPr lang="zh-CN" altLang="en-US" dirty="0">
                <a:solidFill>
                  <a:srgbClr val="000000"/>
                </a:solidFill>
              </a:rPr>
              <a:t> </a:t>
            </a:r>
            <a:r>
              <a:rPr lang="en-US" altLang="zh-CN" dirty="0">
                <a:solidFill>
                  <a:srgbClr val="000000"/>
                </a:solidFill>
              </a:rPr>
              <a:t>mainly</a:t>
            </a:r>
            <a:r>
              <a:rPr lang="zh-CN" altLang="en-US" dirty="0">
                <a:solidFill>
                  <a:srgbClr val="000000"/>
                </a:solidFill>
              </a:rPr>
              <a:t> </a:t>
            </a:r>
            <a:r>
              <a:rPr lang="en-US" altLang="zh-CN" dirty="0">
                <a:solidFill>
                  <a:srgbClr val="000000"/>
                </a:solidFill>
              </a:rPr>
              <a:t>happen</a:t>
            </a:r>
            <a:r>
              <a:rPr lang="zh-CN" altLang="en-US" dirty="0">
                <a:solidFill>
                  <a:srgbClr val="000000"/>
                </a:solidFill>
              </a:rPr>
              <a:t> </a:t>
            </a:r>
            <a:r>
              <a:rPr lang="en-US" altLang="zh-CN" dirty="0">
                <a:solidFill>
                  <a:srgbClr val="000000"/>
                </a:solidFill>
              </a:rPr>
              <a:t>at</a:t>
            </a:r>
            <a:r>
              <a:rPr lang="zh-CN" altLang="en-US" dirty="0">
                <a:solidFill>
                  <a:srgbClr val="000000"/>
                </a:solidFill>
              </a:rPr>
              <a:t> </a:t>
            </a:r>
            <a:r>
              <a:rPr lang="en-US" altLang="zh-CN" dirty="0">
                <a:solidFill>
                  <a:srgbClr val="000000"/>
                </a:solidFill>
              </a:rPr>
              <a:t>end</a:t>
            </a:r>
            <a:r>
              <a:rPr lang="zh-CN" altLang="en-US" dirty="0">
                <a:solidFill>
                  <a:srgbClr val="000000"/>
                </a:solidFill>
              </a:rPr>
              <a:t> </a:t>
            </a:r>
            <a:r>
              <a:rPr lang="en-US" altLang="zh-CN" dirty="0">
                <a:solidFill>
                  <a:srgbClr val="000000"/>
                </a:solidFill>
              </a:rPr>
              <a:t>of</a:t>
            </a:r>
            <a:r>
              <a:rPr lang="zh-CN" altLang="en-US" dirty="0">
                <a:solidFill>
                  <a:srgbClr val="000000"/>
                </a:solidFill>
              </a:rPr>
              <a:t> </a:t>
            </a:r>
            <a:r>
              <a:rPr lang="en-US" altLang="zh-CN" dirty="0">
                <a:solidFill>
                  <a:srgbClr val="000000"/>
                </a:solidFill>
              </a:rPr>
              <a:t>small</a:t>
            </a:r>
            <a:r>
              <a:rPr lang="zh-CN" altLang="en-US" dirty="0">
                <a:solidFill>
                  <a:srgbClr val="000000"/>
                </a:solidFill>
              </a:rPr>
              <a:t> </a:t>
            </a:r>
            <a:r>
              <a:rPr lang="en-US" altLang="zh-CN" dirty="0">
                <a:solidFill>
                  <a:srgbClr val="000000"/>
                </a:solidFill>
              </a:rPr>
              <a:t>tributaries</a:t>
            </a:r>
          </a:p>
          <a:p>
            <a:pPr marL="285750" marR="0" lvl="0" indent="-285750" algn="l" rtl="0">
              <a:lnSpc>
                <a:spcPct val="100000"/>
              </a:lnSpc>
              <a:spcBef>
                <a:spcPts val="0"/>
              </a:spcBef>
              <a:spcAft>
                <a:spcPts val="0"/>
              </a:spcAft>
              <a:buClr>
                <a:srgbClr val="000000"/>
              </a:buClr>
              <a:buSzPts val="1800"/>
              <a:buFont typeface="Arial"/>
              <a:buChar char="•"/>
            </a:pPr>
            <a:endParaRPr lang="en-US" altLang="zh-CN" sz="1600" dirty="0">
              <a:solidFill>
                <a:srgbClr val="000000"/>
              </a:solidFill>
            </a:endParaRPr>
          </a:p>
          <a:p>
            <a:pPr marL="285750" marR="0" lvl="0" indent="-285750" algn="l" rtl="0">
              <a:lnSpc>
                <a:spcPct val="100000"/>
              </a:lnSpc>
              <a:spcBef>
                <a:spcPts val="0"/>
              </a:spcBef>
              <a:spcAft>
                <a:spcPts val="0"/>
              </a:spcAft>
              <a:buClr>
                <a:srgbClr val="000000"/>
              </a:buClr>
              <a:buSzPts val="1800"/>
              <a:buFont typeface="Arial"/>
              <a:buChar char="•"/>
            </a:pPr>
            <a:endParaRPr lang="en-US" altLang="zh-CN"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altLang="zh-CN" sz="1600" b="0" i="0" u="none" strike="noStrike" cap="none" dirty="0">
                <a:solidFill>
                  <a:srgbClr val="000000"/>
                </a:solidFill>
                <a:latin typeface="Arial"/>
                <a:ea typeface="Arial"/>
                <a:cs typeface="Arial"/>
                <a:sym typeface="Arial"/>
              </a:rPr>
              <a:t>Errors</a:t>
            </a:r>
            <a:r>
              <a:rPr lang="zh-CN" altLang="en-US" sz="1600" b="0" i="0" u="none" strike="noStrike" cap="none" dirty="0">
                <a:solidFill>
                  <a:srgbClr val="000000"/>
                </a:solidFill>
                <a:latin typeface="Arial"/>
                <a:ea typeface="Arial"/>
                <a:cs typeface="Arial"/>
                <a:sym typeface="Arial"/>
              </a:rPr>
              <a:t> </a:t>
            </a:r>
            <a:r>
              <a:rPr lang="en-US" altLang="zh-CN" sz="1600" b="0" i="0" u="none" strike="noStrike" cap="none" dirty="0">
                <a:solidFill>
                  <a:srgbClr val="000000"/>
                </a:solidFill>
                <a:latin typeface="Arial"/>
                <a:ea typeface="Arial"/>
                <a:cs typeface="Arial"/>
                <a:sym typeface="Arial"/>
              </a:rPr>
              <a:t>in</a:t>
            </a:r>
            <a:r>
              <a:rPr lang="zh-CN" altLang="en-US" sz="1600" b="0" i="0" u="none" strike="noStrike" cap="none" dirty="0">
                <a:solidFill>
                  <a:srgbClr val="000000"/>
                </a:solidFill>
                <a:latin typeface="Arial"/>
                <a:ea typeface="Arial"/>
                <a:cs typeface="Arial"/>
                <a:sym typeface="Arial"/>
              </a:rPr>
              <a:t> </a:t>
            </a:r>
            <a:r>
              <a:rPr lang="en-US" altLang="zh-CN" sz="1600" b="0" i="0" u="none" strike="noStrike" cap="none" dirty="0">
                <a:solidFill>
                  <a:srgbClr val="000000"/>
                </a:solidFill>
                <a:latin typeface="Arial"/>
                <a:ea typeface="Arial"/>
                <a:cs typeface="Arial"/>
                <a:sym typeface="Arial"/>
              </a:rPr>
              <a:t>reference</a:t>
            </a:r>
            <a:r>
              <a:rPr lang="zh-CN" altLang="en-US" sz="1600" b="0" i="0" u="none" strike="noStrike" cap="none" dirty="0">
                <a:solidFill>
                  <a:srgbClr val="000000"/>
                </a:solidFill>
                <a:latin typeface="Arial"/>
                <a:ea typeface="Arial"/>
                <a:cs typeface="Arial"/>
                <a:sym typeface="Arial"/>
              </a:rPr>
              <a:t> </a:t>
            </a:r>
            <a:r>
              <a:rPr lang="en-US" altLang="zh-CN" sz="1600" b="0" i="0" u="none" strike="noStrike" cap="none" dirty="0">
                <a:solidFill>
                  <a:srgbClr val="000000"/>
                </a:solidFill>
                <a:latin typeface="Arial"/>
                <a:ea typeface="Arial"/>
                <a:cs typeface="Arial"/>
                <a:sym typeface="Arial"/>
              </a:rPr>
              <a:t>data</a:t>
            </a:r>
            <a:r>
              <a:rPr lang="zh-CN" altLang="en-US" sz="1600" b="0" i="0" u="none" strike="noStrike" cap="none" dirty="0">
                <a:solidFill>
                  <a:srgbClr val="000000"/>
                </a:solidFill>
                <a:latin typeface="Arial"/>
                <a:ea typeface="Arial"/>
                <a:cs typeface="Arial"/>
                <a:sym typeface="Arial"/>
              </a:rPr>
              <a:t> </a:t>
            </a:r>
            <a:r>
              <a:rPr lang="en-US" altLang="zh-CN" sz="1600" b="0" i="0" u="none" strike="noStrike" cap="none" dirty="0">
                <a:solidFill>
                  <a:srgbClr val="000000"/>
                </a:solidFill>
                <a:latin typeface="Arial"/>
                <a:ea typeface="Arial"/>
                <a:cs typeface="Arial"/>
                <a:sym typeface="Arial"/>
              </a:rPr>
              <a:t>might</a:t>
            </a:r>
            <a:r>
              <a:rPr lang="zh-CN" altLang="en-US" sz="1600" b="0" i="0" u="none" strike="noStrike" cap="none" dirty="0">
                <a:solidFill>
                  <a:srgbClr val="000000"/>
                </a:solidFill>
                <a:latin typeface="Arial"/>
                <a:ea typeface="Arial"/>
                <a:cs typeface="Arial"/>
                <a:sym typeface="Arial"/>
              </a:rPr>
              <a:t> </a:t>
            </a:r>
            <a:r>
              <a:rPr lang="en-US" altLang="zh-CN" sz="1600" b="0" i="0" u="none" strike="noStrike" cap="none" dirty="0">
                <a:solidFill>
                  <a:srgbClr val="000000"/>
                </a:solidFill>
                <a:latin typeface="Arial"/>
                <a:ea typeface="Arial"/>
                <a:cs typeface="Arial"/>
                <a:sym typeface="Arial"/>
              </a:rPr>
              <a:t>cause</a:t>
            </a:r>
            <a:r>
              <a:rPr lang="zh-CN" altLang="en-US" sz="1600" b="0" i="0" u="none" strike="noStrike" cap="none" dirty="0">
                <a:solidFill>
                  <a:srgbClr val="000000"/>
                </a:solidFill>
                <a:latin typeface="Arial"/>
                <a:ea typeface="Arial"/>
                <a:cs typeface="Arial"/>
                <a:sym typeface="Arial"/>
              </a:rPr>
              <a:t> </a:t>
            </a:r>
            <a:r>
              <a:rPr lang="en-US" altLang="zh-CN" sz="1600" b="0" i="0" u="none" strike="noStrike" cap="none" dirty="0">
                <a:solidFill>
                  <a:srgbClr val="000000"/>
                </a:solidFill>
                <a:latin typeface="Arial"/>
                <a:ea typeface="Arial"/>
                <a:cs typeface="Arial"/>
                <a:sym typeface="Arial"/>
              </a:rPr>
              <a:t>the</a:t>
            </a:r>
            <a:r>
              <a:rPr lang="zh-CN" altLang="en-US" sz="1600" b="0" i="0" u="none" strike="noStrike" cap="none" dirty="0">
                <a:solidFill>
                  <a:srgbClr val="000000"/>
                </a:solidFill>
                <a:latin typeface="Arial"/>
                <a:ea typeface="Arial"/>
                <a:cs typeface="Arial"/>
                <a:sym typeface="Arial"/>
              </a:rPr>
              <a:t> </a:t>
            </a:r>
            <a:r>
              <a:rPr lang="en-US" altLang="zh-CN" sz="1600" b="0" i="0" u="none" strike="noStrike" cap="none" dirty="0">
                <a:solidFill>
                  <a:srgbClr val="000000"/>
                </a:solidFill>
                <a:latin typeface="Arial"/>
                <a:ea typeface="Arial"/>
                <a:cs typeface="Arial"/>
                <a:sym typeface="Arial"/>
              </a:rPr>
              <a:t>overestimation</a:t>
            </a:r>
            <a:endParaRPr lang="en-US" altLang="zh-CN" sz="1200" b="0" i="0" u="none" strike="noStrike" cap="none" dirty="0">
              <a:solidFill>
                <a:srgbClr val="000000"/>
              </a:solidFill>
              <a:latin typeface="Arial"/>
              <a:ea typeface="Arial"/>
              <a:cs typeface="Arial"/>
              <a:sym typeface="Arial"/>
            </a:endParaRPr>
          </a:p>
          <a:p>
            <a:pPr marL="742950" lvl="1" indent="-285750">
              <a:lnSpc>
                <a:spcPct val="100000"/>
              </a:lnSpc>
              <a:buClr>
                <a:srgbClr val="000000"/>
              </a:buClr>
              <a:buFont typeface="Arial"/>
              <a:buChar char="•"/>
            </a:pPr>
            <a:r>
              <a:rPr lang="en-US" altLang="zh-CN" sz="1200" dirty="0">
                <a:solidFill>
                  <a:srgbClr val="000000"/>
                </a:solidFill>
              </a:rPr>
              <a:t>Accuracy</a:t>
            </a:r>
            <a:r>
              <a:rPr lang="zh-CN" altLang="en-US" sz="1200" dirty="0">
                <a:solidFill>
                  <a:srgbClr val="000000"/>
                </a:solidFill>
              </a:rPr>
              <a:t> </a:t>
            </a:r>
            <a:r>
              <a:rPr lang="en-US" altLang="zh-CN" sz="1200" dirty="0">
                <a:solidFill>
                  <a:srgbClr val="000000"/>
                </a:solidFill>
              </a:rPr>
              <a:t>of</a:t>
            </a:r>
            <a:r>
              <a:rPr lang="zh-CN" altLang="en-US" sz="1200" dirty="0">
                <a:solidFill>
                  <a:srgbClr val="000000"/>
                </a:solidFill>
              </a:rPr>
              <a:t> </a:t>
            </a:r>
            <a:r>
              <a:rPr lang="en-US" altLang="zh-CN" sz="1200" dirty="0" err="1">
                <a:solidFill>
                  <a:srgbClr val="000000"/>
                </a:solidFill>
              </a:rPr>
              <a:t>Geonet</a:t>
            </a:r>
            <a:r>
              <a:rPr lang="zh-CN" altLang="en-US" sz="1200" dirty="0">
                <a:solidFill>
                  <a:srgbClr val="000000"/>
                </a:solidFill>
              </a:rPr>
              <a:t> </a:t>
            </a:r>
            <a:r>
              <a:rPr lang="en-US" altLang="zh-CN" sz="1200" dirty="0">
                <a:solidFill>
                  <a:srgbClr val="000000"/>
                </a:solidFill>
              </a:rPr>
              <a:t>lines</a:t>
            </a:r>
          </a:p>
          <a:p>
            <a:pPr marL="285750" marR="0" lvl="0" indent="-285750" algn="l" rtl="0">
              <a:lnSpc>
                <a:spcPct val="100000"/>
              </a:lnSpc>
              <a:spcBef>
                <a:spcPts val="0"/>
              </a:spcBef>
              <a:spcAft>
                <a:spcPts val="0"/>
              </a:spcAft>
              <a:buClr>
                <a:srgbClr val="000000"/>
              </a:buClr>
              <a:buSzPts val="1800"/>
              <a:buFont typeface="Arial"/>
              <a:buChar char="•"/>
            </a:pPr>
            <a:endParaRPr lang="en-US" sz="1600" b="0" i="0" u="none" strike="noStrike" cap="none" dirty="0">
              <a:solidFill>
                <a:srgbClr val="000000"/>
              </a:solidFill>
              <a:latin typeface="Arial"/>
              <a:ea typeface="Arial"/>
              <a:cs typeface="Arial"/>
              <a:sym typeface="Arial"/>
            </a:endParaRPr>
          </a:p>
          <a:p>
            <a:pPr marL="742950" lvl="1" indent="-285750">
              <a:lnSpc>
                <a:spcPct val="100000"/>
              </a:lnSpc>
              <a:buClr>
                <a:srgbClr val="000000"/>
              </a:buClr>
              <a:buFont typeface="Arial"/>
              <a:buChar char="•"/>
            </a:pPr>
            <a:endParaRPr sz="12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a:p>
            <a:pPr marL="742950" marR="0" lvl="1" indent="-196850" algn="l" rtl="0">
              <a:lnSpc>
                <a:spcPct val="100000"/>
              </a:lnSpc>
              <a:spcBef>
                <a:spcPts val="1600"/>
              </a:spcBef>
              <a:spcAft>
                <a:spcPts val="0"/>
              </a:spcAft>
              <a:buClr>
                <a:srgbClr val="000000"/>
              </a:buClr>
              <a:buSzPts val="1400"/>
              <a:buFont typeface="Arial"/>
              <a:buNone/>
            </a:pPr>
            <a:endParaRPr sz="1200" b="0" i="0" u="none" strike="noStrike" cap="none" dirty="0">
              <a:solidFill>
                <a:srgbClr val="000000"/>
              </a:solidFill>
              <a:latin typeface="Arial"/>
              <a:ea typeface="Arial"/>
              <a:cs typeface="Arial"/>
              <a:sym typeface="Arial"/>
            </a:endParaRPr>
          </a:p>
        </p:txBody>
      </p:sp>
      <p:sp>
        <p:nvSpPr>
          <p:cNvPr id="4" name="Slide Number Placeholder 3">
            <a:extLst>
              <a:ext uri="{FF2B5EF4-FFF2-40B4-BE49-F238E27FC236}">
                <a16:creationId xmlns:a16="http://schemas.microsoft.com/office/drawing/2014/main" id="{662AE0CB-1A8F-C641-A242-6F0FBF7DE726}"/>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a:latin typeface="Tahoma" charset="0"/>
            </a:endParaRPr>
          </a:p>
          <a:p>
            <a:pPr>
              <a:defRPr/>
            </a:pPr>
            <a:fld id="{A454E1AF-7DAE-AA42-AAA3-C73C4E2FAC02}" type="slidenum">
              <a:rPr lang="en-US" sz="1000" b="0" smtClean="0">
                <a:latin typeface="Tahoma" charset="0"/>
              </a:rPr>
              <a:pPr>
                <a:defRPr/>
              </a:pPr>
              <a:t>16</a:t>
            </a:fld>
            <a:endParaRPr lang="en-US" sz="1000" b="0" dirty="0">
              <a:latin typeface="Tahoma"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US" altLang="zh-CN" sz="2800" b="1" i="0" u="none" strike="noStrike" cap="none" dirty="0">
                <a:solidFill>
                  <a:schemeClr val="dk1"/>
                </a:solidFill>
                <a:latin typeface="Arial"/>
                <a:ea typeface="Arial"/>
                <a:cs typeface="Arial"/>
                <a:sym typeface="Arial"/>
              </a:rPr>
              <a:t>Future</a:t>
            </a:r>
            <a:r>
              <a:rPr lang="zh-CN" altLang="en-US" sz="2800" b="1" i="0" u="none" strike="noStrike" cap="none" dirty="0">
                <a:solidFill>
                  <a:schemeClr val="dk1"/>
                </a:solidFill>
                <a:latin typeface="Arial"/>
                <a:ea typeface="Arial"/>
                <a:cs typeface="Arial"/>
                <a:sym typeface="Arial"/>
              </a:rPr>
              <a:t> </a:t>
            </a:r>
            <a:r>
              <a:rPr lang="en-US" altLang="zh-CN" b="1" dirty="0"/>
              <a:t>work</a:t>
            </a:r>
            <a:endParaRPr sz="2800" b="1" i="0" u="none" strike="noStrike" cap="none" dirty="0">
              <a:solidFill>
                <a:schemeClr val="dk1"/>
              </a:solidFill>
              <a:latin typeface="Arial"/>
              <a:ea typeface="Arial"/>
              <a:cs typeface="Arial"/>
              <a:sym typeface="Arial"/>
            </a:endParaRPr>
          </a:p>
        </p:txBody>
      </p:sp>
      <p:sp>
        <p:nvSpPr>
          <p:cNvPr id="439" name="Shape 439"/>
          <p:cNvSpPr txBox="1">
            <a:spLocks noGrp="1"/>
          </p:cNvSpPr>
          <p:nvPr>
            <p:ph type="body" idx="1"/>
          </p:nvPr>
        </p:nvSpPr>
        <p:spPr>
          <a:xfrm>
            <a:off x="311700" y="1237673"/>
            <a:ext cx="8520600" cy="5527338"/>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800"/>
              <a:buFont typeface="Arial"/>
              <a:buChar char="•"/>
            </a:pPr>
            <a:r>
              <a:rPr lang="en-US" altLang="zh-CN" dirty="0">
                <a:solidFill>
                  <a:srgbClr val="000000"/>
                </a:solidFill>
              </a:rPr>
              <a:t>Use</a:t>
            </a:r>
            <a:r>
              <a:rPr lang="zh-CN" altLang="en-US" b="0" i="0" u="none" strike="noStrike" cap="none" dirty="0">
                <a:solidFill>
                  <a:srgbClr val="000000"/>
                </a:solidFill>
                <a:latin typeface="Arial"/>
                <a:ea typeface="Arial"/>
                <a:cs typeface="Arial"/>
                <a:sym typeface="Arial"/>
              </a:rPr>
              <a:t> </a:t>
            </a:r>
            <a:r>
              <a:rPr lang="en-US" altLang="zh-CN" b="0" i="0" u="none" strike="noStrike" cap="none" dirty="0">
                <a:solidFill>
                  <a:srgbClr val="000000"/>
                </a:solidFill>
                <a:latin typeface="Arial"/>
                <a:ea typeface="Arial"/>
                <a:cs typeface="Arial"/>
                <a:sym typeface="Arial"/>
              </a:rPr>
              <a:t>the</a:t>
            </a:r>
            <a:r>
              <a:rPr lang="zh-CN" altLang="en-US" b="0" i="0" u="none" strike="noStrike" cap="none" dirty="0">
                <a:solidFill>
                  <a:srgbClr val="000000"/>
                </a:solidFill>
                <a:latin typeface="Arial"/>
                <a:ea typeface="Arial"/>
                <a:cs typeface="Arial"/>
                <a:sym typeface="Arial"/>
              </a:rPr>
              <a:t> </a:t>
            </a:r>
            <a:r>
              <a:rPr lang="en-US" altLang="zh-CN" b="0" i="0" u="none" strike="noStrike" cap="none" dirty="0" err="1">
                <a:solidFill>
                  <a:srgbClr val="000000"/>
                </a:solidFill>
                <a:latin typeface="Arial"/>
                <a:ea typeface="Arial"/>
                <a:cs typeface="Arial"/>
                <a:sym typeface="Arial"/>
              </a:rPr>
              <a:t>Geonet</a:t>
            </a:r>
            <a:r>
              <a:rPr lang="zh-CN" altLang="en-US" b="0" i="0" u="none" strike="noStrike" cap="none" dirty="0">
                <a:solidFill>
                  <a:srgbClr val="000000"/>
                </a:solidFill>
                <a:latin typeface="Arial"/>
                <a:ea typeface="Arial"/>
                <a:cs typeface="Arial"/>
                <a:sym typeface="Arial"/>
              </a:rPr>
              <a:t> </a:t>
            </a:r>
            <a:r>
              <a:rPr lang="en-US" altLang="zh-CN" b="0" i="0" u="none" strike="noStrike" cap="none" dirty="0">
                <a:solidFill>
                  <a:srgbClr val="000000"/>
                </a:solidFill>
                <a:latin typeface="Arial"/>
                <a:ea typeface="Arial"/>
                <a:cs typeface="Arial"/>
                <a:sym typeface="Arial"/>
              </a:rPr>
              <a:t>and</a:t>
            </a:r>
            <a:r>
              <a:rPr lang="zh-CN" altLang="en-US" b="0" i="0" u="none" strike="noStrike" cap="none" dirty="0">
                <a:solidFill>
                  <a:srgbClr val="000000"/>
                </a:solidFill>
                <a:latin typeface="Arial"/>
                <a:ea typeface="Arial"/>
                <a:cs typeface="Arial"/>
                <a:sym typeface="Arial"/>
              </a:rPr>
              <a:t> </a:t>
            </a:r>
            <a:r>
              <a:rPr lang="en-US" altLang="zh-CN" b="0" i="0" u="none" strike="noStrike" cap="none" dirty="0">
                <a:solidFill>
                  <a:srgbClr val="000000"/>
                </a:solidFill>
                <a:latin typeface="Arial"/>
                <a:ea typeface="Arial"/>
                <a:cs typeface="Arial"/>
                <a:sym typeface="Arial"/>
              </a:rPr>
              <a:t>NHD</a:t>
            </a:r>
            <a:r>
              <a:rPr lang="zh-CN" altLang="en-US" b="0" i="0" u="none" strike="noStrike" cap="none" dirty="0">
                <a:solidFill>
                  <a:srgbClr val="000000"/>
                </a:solidFill>
                <a:latin typeface="Arial"/>
                <a:ea typeface="Arial"/>
                <a:cs typeface="Arial"/>
                <a:sym typeface="Arial"/>
              </a:rPr>
              <a:t> </a:t>
            </a:r>
            <a:r>
              <a:rPr lang="en-US" altLang="zh-CN" b="0" i="0" u="none" strike="noStrike" cap="none" dirty="0">
                <a:solidFill>
                  <a:srgbClr val="000000"/>
                </a:solidFill>
                <a:latin typeface="Arial"/>
                <a:ea typeface="Arial"/>
                <a:cs typeface="Arial"/>
                <a:sym typeface="Arial"/>
              </a:rPr>
              <a:t>matched</a:t>
            </a:r>
            <a:r>
              <a:rPr lang="zh-CN" altLang="en-US" b="0" i="0" u="none" strike="noStrike" cap="none" dirty="0">
                <a:solidFill>
                  <a:srgbClr val="000000"/>
                </a:solidFill>
                <a:latin typeface="Arial"/>
                <a:ea typeface="Arial"/>
                <a:cs typeface="Arial"/>
                <a:sym typeface="Arial"/>
              </a:rPr>
              <a:t> </a:t>
            </a:r>
            <a:r>
              <a:rPr lang="en-US" altLang="zh-CN" b="0" i="0" u="none" strike="noStrike" cap="none" dirty="0">
                <a:solidFill>
                  <a:srgbClr val="000000"/>
                </a:solidFill>
                <a:latin typeface="Arial"/>
                <a:ea typeface="Arial"/>
                <a:cs typeface="Arial"/>
                <a:sym typeface="Arial"/>
              </a:rPr>
              <a:t>lines</a:t>
            </a:r>
            <a:r>
              <a:rPr lang="zh-CN" altLang="en-US" b="0" i="0" u="none" strike="noStrike" cap="none" dirty="0">
                <a:solidFill>
                  <a:srgbClr val="000000"/>
                </a:solidFill>
                <a:latin typeface="Arial"/>
                <a:ea typeface="Arial"/>
                <a:cs typeface="Arial"/>
                <a:sym typeface="Arial"/>
              </a:rPr>
              <a:t> </a:t>
            </a:r>
            <a:r>
              <a:rPr lang="en-US" altLang="zh-CN" dirty="0">
                <a:solidFill>
                  <a:srgbClr val="000000"/>
                </a:solidFill>
              </a:rPr>
              <a:t>for</a:t>
            </a:r>
            <a:r>
              <a:rPr lang="zh-CN" altLang="en-US" dirty="0">
                <a:solidFill>
                  <a:srgbClr val="000000"/>
                </a:solidFill>
              </a:rPr>
              <a:t> </a:t>
            </a:r>
            <a:r>
              <a:rPr lang="en-US" altLang="zh-CN" dirty="0">
                <a:solidFill>
                  <a:srgbClr val="000000"/>
                </a:solidFill>
              </a:rPr>
              <a:t>model</a:t>
            </a:r>
            <a:r>
              <a:rPr lang="zh-CN" altLang="en-US" dirty="0">
                <a:solidFill>
                  <a:srgbClr val="000000"/>
                </a:solidFill>
              </a:rPr>
              <a:t> </a:t>
            </a:r>
            <a:r>
              <a:rPr lang="en-US" altLang="zh-CN" dirty="0">
                <a:solidFill>
                  <a:srgbClr val="000000"/>
                </a:solidFill>
              </a:rPr>
              <a:t>training</a:t>
            </a:r>
            <a:r>
              <a:rPr lang="zh-CN" altLang="en-US" dirty="0">
                <a:solidFill>
                  <a:srgbClr val="000000"/>
                </a:solidFill>
              </a:rPr>
              <a:t> </a:t>
            </a:r>
            <a:r>
              <a:rPr lang="en-US" altLang="zh-CN" dirty="0">
                <a:solidFill>
                  <a:srgbClr val="000000"/>
                </a:solidFill>
              </a:rPr>
              <a:t>and</a:t>
            </a:r>
            <a:r>
              <a:rPr lang="zh-CN" altLang="en-US" dirty="0">
                <a:solidFill>
                  <a:srgbClr val="000000"/>
                </a:solidFill>
              </a:rPr>
              <a:t> </a:t>
            </a:r>
            <a:r>
              <a:rPr lang="en-US" altLang="zh-CN" dirty="0">
                <a:solidFill>
                  <a:srgbClr val="000000"/>
                </a:solidFill>
              </a:rPr>
              <a:t>prediction</a:t>
            </a:r>
          </a:p>
          <a:p>
            <a:pPr marL="742950" lvl="1" indent="-285750">
              <a:lnSpc>
                <a:spcPct val="100000"/>
              </a:lnSpc>
              <a:spcBef>
                <a:spcPts val="0"/>
              </a:spcBef>
              <a:buClr>
                <a:srgbClr val="000000"/>
              </a:buClr>
              <a:buSzPts val="1800"/>
              <a:buFont typeface="Arial"/>
              <a:buChar char="•"/>
            </a:pPr>
            <a:endParaRPr lang="en-US" altLang="zh-CN" b="0" i="0" u="none" strike="noStrike" cap="none" dirty="0">
              <a:solidFill>
                <a:srgbClr val="000000"/>
              </a:solidFill>
              <a:latin typeface="Arial"/>
              <a:ea typeface="Arial"/>
              <a:cs typeface="Arial"/>
              <a:sym typeface="Arial"/>
            </a:endParaRPr>
          </a:p>
          <a:p>
            <a:pPr marL="742950" lvl="1" indent="-285750">
              <a:lnSpc>
                <a:spcPct val="100000"/>
              </a:lnSpc>
              <a:spcBef>
                <a:spcPts val="0"/>
              </a:spcBef>
              <a:buClr>
                <a:srgbClr val="000000"/>
              </a:buClr>
              <a:buSzPts val="1800"/>
              <a:buFont typeface="Arial"/>
              <a:buChar char="•"/>
            </a:pPr>
            <a:r>
              <a:rPr lang="en-US" altLang="zh-CN" dirty="0">
                <a:solidFill>
                  <a:srgbClr val="000000"/>
                </a:solidFill>
              </a:rPr>
              <a:t>The</a:t>
            </a:r>
            <a:r>
              <a:rPr lang="zh-CN" altLang="en-US" dirty="0">
                <a:solidFill>
                  <a:srgbClr val="000000"/>
                </a:solidFill>
              </a:rPr>
              <a:t> </a:t>
            </a:r>
            <a:r>
              <a:rPr lang="en-US" altLang="zh-CN" dirty="0">
                <a:solidFill>
                  <a:srgbClr val="000000"/>
                </a:solidFill>
              </a:rPr>
              <a:t>best</a:t>
            </a:r>
            <a:r>
              <a:rPr lang="zh-CN" altLang="en-US" dirty="0">
                <a:solidFill>
                  <a:srgbClr val="000000"/>
                </a:solidFill>
              </a:rPr>
              <a:t> </a:t>
            </a:r>
            <a:r>
              <a:rPr lang="en-US" altLang="zh-CN" dirty="0">
                <a:solidFill>
                  <a:srgbClr val="000000"/>
                </a:solidFill>
              </a:rPr>
              <a:t>automatic</a:t>
            </a:r>
            <a:r>
              <a:rPr lang="zh-CN" altLang="en-US" dirty="0">
                <a:solidFill>
                  <a:srgbClr val="000000"/>
                </a:solidFill>
              </a:rPr>
              <a:t> </a:t>
            </a:r>
            <a:r>
              <a:rPr lang="en-US" altLang="zh-CN" dirty="0">
                <a:solidFill>
                  <a:srgbClr val="000000"/>
                </a:solidFill>
              </a:rPr>
              <a:t>way</a:t>
            </a:r>
            <a:r>
              <a:rPr lang="zh-CN" altLang="en-US" dirty="0">
                <a:solidFill>
                  <a:srgbClr val="000000"/>
                </a:solidFill>
              </a:rPr>
              <a:t> </a:t>
            </a:r>
            <a:r>
              <a:rPr lang="en-US" altLang="zh-CN" dirty="0">
                <a:solidFill>
                  <a:srgbClr val="000000"/>
                </a:solidFill>
              </a:rPr>
              <a:t>of</a:t>
            </a:r>
            <a:r>
              <a:rPr lang="zh-CN" altLang="en-US" dirty="0">
                <a:solidFill>
                  <a:srgbClr val="000000"/>
                </a:solidFill>
              </a:rPr>
              <a:t> </a:t>
            </a:r>
            <a:r>
              <a:rPr lang="en-US" altLang="zh-CN" dirty="0">
                <a:solidFill>
                  <a:srgbClr val="000000"/>
                </a:solidFill>
              </a:rPr>
              <a:t>generating</a:t>
            </a:r>
            <a:r>
              <a:rPr lang="zh-CN" altLang="en-US" dirty="0">
                <a:solidFill>
                  <a:srgbClr val="000000"/>
                </a:solidFill>
              </a:rPr>
              <a:t> </a:t>
            </a:r>
            <a:r>
              <a:rPr lang="en-US" altLang="zh-CN" dirty="0">
                <a:solidFill>
                  <a:srgbClr val="000000"/>
                </a:solidFill>
              </a:rPr>
              <a:t>reference</a:t>
            </a:r>
            <a:r>
              <a:rPr lang="zh-CN" altLang="en-US" dirty="0">
                <a:solidFill>
                  <a:srgbClr val="000000"/>
                </a:solidFill>
              </a:rPr>
              <a:t> </a:t>
            </a:r>
            <a:r>
              <a:rPr lang="en-US" altLang="zh-CN" dirty="0">
                <a:solidFill>
                  <a:srgbClr val="000000"/>
                </a:solidFill>
              </a:rPr>
              <a:t>data</a:t>
            </a:r>
          </a:p>
          <a:p>
            <a:pPr marL="742950" lvl="1" indent="-285750">
              <a:lnSpc>
                <a:spcPct val="100000"/>
              </a:lnSpc>
              <a:spcBef>
                <a:spcPts val="0"/>
              </a:spcBef>
              <a:buClr>
                <a:srgbClr val="000000"/>
              </a:buClr>
              <a:buSzPts val="1800"/>
              <a:buFont typeface="Arial"/>
              <a:buChar char="•"/>
            </a:pPr>
            <a:r>
              <a:rPr lang="en-US" altLang="zh-CN" b="0" i="0" u="none" strike="noStrike" cap="none" dirty="0">
                <a:solidFill>
                  <a:srgbClr val="000000"/>
                </a:solidFill>
                <a:latin typeface="Arial"/>
                <a:ea typeface="Arial"/>
                <a:cs typeface="Arial"/>
                <a:sym typeface="Arial"/>
              </a:rPr>
              <a:t>Problem:</a:t>
            </a:r>
            <a:r>
              <a:rPr lang="zh-CN" altLang="en-US" b="0" i="0" u="none" strike="noStrike" cap="none" dirty="0">
                <a:solidFill>
                  <a:srgbClr val="000000"/>
                </a:solidFill>
                <a:latin typeface="Arial"/>
                <a:ea typeface="Arial"/>
                <a:cs typeface="Arial"/>
                <a:sym typeface="Arial"/>
              </a:rPr>
              <a:t> </a:t>
            </a:r>
            <a:r>
              <a:rPr lang="en-US" altLang="zh-CN" b="0" i="0" u="none" strike="noStrike" cap="none" dirty="0">
                <a:solidFill>
                  <a:srgbClr val="000000"/>
                </a:solidFill>
                <a:latin typeface="Arial"/>
                <a:ea typeface="Arial"/>
                <a:cs typeface="Arial"/>
                <a:sym typeface="Arial"/>
              </a:rPr>
              <a:t>Too</a:t>
            </a:r>
            <a:r>
              <a:rPr lang="zh-CN" altLang="en-US" b="0" i="0" u="none" strike="noStrike" cap="none" dirty="0">
                <a:solidFill>
                  <a:srgbClr val="000000"/>
                </a:solidFill>
                <a:latin typeface="Arial"/>
                <a:ea typeface="Arial"/>
                <a:cs typeface="Arial"/>
                <a:sym typeface="Arial"/>
              </a:rPr>
              <a:t> </a:t>
            </a:r>
            <a:r>
              <a:rPr lang="en-US" altLang="zh-CN" b="0" i="0" u="none" strike="noStrike" cap="none" dirty="0">
                <a:solidFill>
                  <a:srgbClr val="000000"/>
                </a:solidFill>
                <a:latin typeface="Arial"/>
                <a:ea typeface="Arial"/>
                <a:cs typeface="Arial"/>
                <a:sym typeface="Arial"/>
              </a:rPr>
              <a:t>many</a:t>
            </a:r>
            <a:r>
              <a:rPr lang="zh-CN" altLang="en-US" b="0" i="0" u="none" strike="noStrike" cap="none" dirty="0">
                <a:solidFill>
                  <a:srgbClr val="000000"/>
                </a:solidFill>
                <a:latin typeface="Arial"/>
                <a:ea typeface="Arial"/>
                <a:cs typeface="Arial"/>
                <a:sym typeface="Arial"/>
              </a:rPr>
              <a:t> </a:t>
            </a:r>
            <a:r>
              <a:rPr lang="en-US" altLang="zh-CN" dirty="0">
                <a:solidFill>
                  <a:srgbClr val="000000"/>
                </a:solidFill>
              </a:rPr>
              <a:t>broken</a:t>
            </a:r>
            <a:r>
              <a:rPr lang="zh-CN" altLang="en-US" dirty="0">
                <a:solidFill>
                  <a:srgbClr val="000000"/>
                </a:solidFill>
              </a:rPr>
              <a:t> </a:t>
            </a:r>
            <a:r>
              <a:rPr lang="en-US" altLang="zh-CN" dirty="0">
                <a:solidFill>
                  <a:srgbClr val="000000"/>
                </a:solidFill>
              </a:rPr>
              <a:t>channels</a:t>
            </a:r>
          </a:p>
          <a:p>
            <a:pPr marL="742950" lvl="1" indent="-285750">
              <a:lnSpc>
                <a:spcPct val="100000"/>
              </a:lnSpc>
              <a:spcBef>
                <a:spcPts val="0"/>
              </a:spcBef>
              <a:buClr>
                <a:srgbClr val="000000"/>
              </a:buClr>
              <a:buSzPts val="1800"/>
              <a:buFont typeface="Arial"/>
              <a:buChar char="•"/>
            </a:pPr>
            <a:r>
              <a:rPr lang="en-US" altLang="zh-CN" dirty="0">
                <a:solidFill>
                  <a:srgbClr val="000000"/>
                </a:solidFill>
              </a:rPr>
              <a:t>Potential</a:t>
            </a:r>
            <a:r>
              <a:rPr lang="zh-CN" altLang="en-US" dirty="0">
                <a:solidFill>
                  <a:srgbClr val="000000"/>
                </a:solidFill>
              </a:rPr>
              <a:t> </a:t>
            </a:r>
            <a:r>
              <a:rPr lang="en-US" altLang="zh-CN" dirty="0">
                <a:solidFill>
                  <a:srgbClr val="000000"/>
                </a:solidFill>
              </a:rPr>
              <a:t>solution:</a:t>
            </a:r>
            <a:r>
              <a:rPr lang="zh-CN" altLang="en-US" dirty="0">
                <a:solidFill>
                  <a:srgbClr val="000000"/>
                </a:solidFill>
              </a:rPr>
              <a:t> </a:t>
            </a:r>
            <a:r>
              <a:rPr lang="en-US" altLang="zh-CN" dirty="0">
                <a:solidFill>
                  <a:srgbClr val="000000"/>
                </a:solidFill>
              </a:rPr>
              <a:t>Avoid</a:t>
            </a:r>
            <a:r>
              <a:rPr lang="zh-CN" altLang="en-US" dirty="0">
                <a:solidFill>
                  <a:srgbClr val="000000"/>
                </a:solidFill>
              </a:rPr>
              <a:t> </a:t>
            </a:r>
            <a:r>
              <a:rPr lang="en-US" altLang="zh-CN" dirty="0">
                <a:solidFill>
                  <a:srgbClr val="000000"/>
                </a:solidFill>
              </a:rPr>
              <a:t>using</a:t>
            </a:r>
            <a:r>
              <a:rPr lang="zh-CN" altLang="en-US" dirty="0">
                <a:solidFill>
                  <a:srgbClr val="000000"/>
                </a:solidFill>
              </a:rPr>
              <a:t> </a:t>
            </a:r>
            <a:r>
              <a:rPr lang="en-US" altLang="zh-CN" dirty="0">
                <a:solidFill>
                  <a:srgbClr val="000000"/>
                </a:solidFill>
              </a:rPr>
              <a:t>unmatched</a:t>
            </a:r>
            <a:r>
              <a:rPr lang="zh-CN" altLang="en-US" dirty="0">
                <a:solidFill>
                  <a:srgbClr val="000000"/>
                </a:solidFill>
              </a:rPr>
              <a:t> </a:t>
            </a:r>
            <a:r>
              <a:rPr lang="en-US" altLang="zh-CN" dirty="0">
                <a:solidFill>
                  <a:srgbClr val="000000"/>
                </a:solidFill>
              </a:rPr>
              <a:t>streamline</a:t>
            </a:r>
            <a:r>
              <a:rPr lang="zh-CN" altLang="en-US" dirty="0">
                <a:solidFill>
                  <a:srgbClr val="000000"/>
                </a:solidFill>
              </a:rPr>
              <a:t> </a:t>
            </a:r>
            <a:r>
              <a:rPr lang="en-US" altLang="zh-CN" dirty="0">
                <a:solidFill>
                  <a:srgbClr val="000000"/>
                </a:solidFill>
              </a:rPr>
              <a:t>locations</a:t>
            </a:r>
            <a:endParaRPr lang="en-US" altLang="zh-CN"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endParaRPr lang="en-US" altLang="zh-CN" sz="1600" dirty="0">
              <a:solidFill>
                <a:srgbClr val="000000"/>
              </a:solidFill>
            </a:endParaRPr>
          </a:p>
          <a:p>
            <a:pPr marL="285750" indent="-285750">
              <a:lnSpc>
                <a:spcPct val="100000"/>
              </a:lnSpc>
              <a:buClr>
                <a:srgbClr val="000000"/>
              </a:buClr>
              <a:buFont typeface="Arial"/>
              <a:buChar char="•"/>
            </a:pPr>
            <a:r>
              <a:rPr lang="en-US" altLang="zh-CN" dirty="0">
                <a:solidFill>
                  <a:srgbClr val="000000"/>
                </a:solidFill>
              </a:rPr>
              <a:t>Generate</a:t>
            </a:r>
            <a:r>
              <a:rPr lang="zh-CN" altLang="en-US" dirty="0">
                <a:solidFill>
                  <a:srgbClr val="000000"/>
                </a:solidFill>
              </a:rPr>
              <a:t> </a:t>
            </a:r>
            <a:r>
              <a:rPr lang="en-US" altLang="zh-CN" dirty="0">
                <a:solidFill>
                  <a:srgbClr val="000000"/>
                </a:solidFill>
              </a:rPr>
              <a:t>reference</a:t>
            </a:r>
            <a:r>
              <a:rPr lang="zh-CN" altLang="en-US" dirty="0">
                <a:solidFill>
                  <a:srgbClr val="000000"/>
                </a:solidFill>
              </a:rPr>
              <a:t> </a:t>
            </a:r>
            <a:r>
              <a:rPr lang="en-US" altLang="zh-CN" dirty="0">
                <a:solidFill>
                  <a:srgbClr val="000000"/>
                </a:solidFill>
              </a:rPr>
              <a:t>data</a:t>
            </a:r>
            <a:r>
              <a:rPr lang="zh-CN" altLang="en-US" dirty="0">
                <a:solidFill>
                  <a:srgbClr val="000000"/>
                </a:solidFill>
              </a:rPr>
              <a:t> </a:t>
            </a:r>
            <a:r>
              <a:rPr lang="en-US" altLang="zh-CN" dirty="0">
                <a:solidFill>
                  <a:srgbClr val="000000"/>
                </a:solidFill>
              </a:rPr>
              <a:t>with</a:t>
            </a:r>
            <a:r>
              <a:rPr lang="zh-CN" altLang="en-US" dirty="0">
                <a:solidFill>
                  <a:srgbClr val="000000"/>
                </a:solidFill>
              </a:rPr>
              <a:t> </a:t>
            </a:r>
            <a:r>
              <a:rPr lang="en-US" altLang="zh-CN" dirty="0">
                <a:solidFill>
                  <a:srgbClr val="000000"/>
                </a:solidFill>
              </a:rPr>
              <a:t>variable</a:t>
            </a:r>
            <a:r>
              <a:rPr lang="zh-CN" altLang="en-US" dirty="0">
                <a:solidFill>
                  <a:srgbClr val="000000"/>
                </a:solidFill>
              </a:rPr>
              <a:t> </a:t>
            </a:r>
            <a:r>
              <a:rPr lang="en-US" altLang="zh-CN" dirty="0">
                <a:solidFill>
                  <a:srgbClr val="000000"/>
                </a:solidFill>
              </a:rPr>
              <a:t>channel</a:t>
            </a:r>
            <a:r>
              <a:rPr lang="zh-CN" altLang="en-US" dirty="0">
                <a:solidFill>
                  <a:srgbClr val="000000"/>
                </a:solidFill>
              </a:rPr>
              <a:t> </a:t>
            </a:r>
            <a:r>
              <a:rPr lang="en-US" altLang="zh-CN" dirty="0">
                <a:solidFill>
                  <a:srgbClr val="000000"/>
                </a:solidFill>
              </a:rPr>
              <a:t>width</a:t>
            </a:r>
          </a:p>
          <a:p>
            <a:pPr marL="742950" lvl="1" indent="-285750">
              <a:lnSpc>
                <a:spcPct val="100000"/>
              </a:lnSpc>
              <a:buClr>
                <a:srgbClr val="000000"/>
              </a:buClr>
              <a:buFont typeface="Arial"/>
              <a:buChar char="•"/>
            </a:pPr>
            <a:r>
              <a:rPr lang="en-US" altLang="zh-CN" dirty="0">
                <a:solidFill>
                  <a:srgbClr val="000000"/>
                </a:solidFill>
              </a:rPr>
              <a:t>Currently</a:t>
            </a:r>
            <a:r>
              <a:rPr lang="zh-CN" altLang="en-US" dirty="0">
                <a:solidFill>
                  <a:srgbClr val="000000"/>
                </a:solidFill>
              </a:rPr>
              <a:t> </a:t>
            </a:r>
            <a:r>
              <a:rPr lang="en-US" altLang="zh-CN" dirty="0">
                <a:solidFill>
                  <a:srgbClr val="000000"/>
                </a:solidFill>
              </a:rPr>
              <a:t>still</a:t>
            </a:r>
            <a:r>
              <a:rPr lang="zh-CN" altLang="en-US" dirty="0">
                <a:solidFill>
                  <a:srgbClr val="000000"/>
                </a:solidFill>
              </a:rPr>
              <a:t> </a:t>
            </a:r>
            <a:r>
              <a:rPr lang="en-US" altLang="zh-CN" dirty="0">
                <a:solidFill>
                  <a:srgbClr val="000000"/>
                </a:solidFill>
              </a:rPr>
              <a:t>adopt</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single</a:t>
            </a:r>
            <a:r>
              <a:rPr lang="zh-CN" altLang="en-US" dirty="0">
                <a:solidFill>
                  <a:srgbClr val="000000"/>
                </a:solidFill>
              </a:rPr>
              <a:t> </a:t>
            </a:r>
            <a:r>
              <a:rPr lang="en-US" altLang="zh-CN" dirty="0">
                <a:solidFill>
                  <a:srgbClr val="000000"/>
                </a:solidFill>
              </a:rPr>
              <a:t>buffer</a:t>
            </a:r>
            <a:r>
              <a:rPr lang="zh-CN" altLang="en-US" dirty="0">
                <a:solidFill>
                  <a:srgbClr val="000000"/>
                </a:solidFill>
              </a:rPr>
              <a:t> </a:t>
            </a:r>
            <a:r>
              <a:rPr lang="en-US" altLang="zh-CN" dirty="0">
                <a:solidFill>
                  <a:srgbClr val="000000"/>
                </a:solidFill>
              </a:rPr>
              <a:t>for</a:t>
            </a:r>
            <a:r>
              <a:rPr lang="zh-CN" altLang="en-US" dirty="0">
                <a:solidFill>
                  <a:srgbClr val="000000"/>
                </a:solidFill>
              </a:rPr>
              <a:t> </a:t>
            </a:r>
            <a:r>
              <a:rPr lang="en-US" altLang="zh-CN" dirty="0">
                <a:solidFill>
                  <a:srgbClr val="000000"/>
                </a:solidFill>
              </a:rPr>
              <a:t>all</a:t>
            </a:r>
            <a:r>
              <a:rPr lang="zh-CN" altLang="en-US" dirty="0">
                <a:solidFill>
                  <a:srgbClr val="000000"/>
                </a:solidFill>
              </a:rPr>
              <a:t> </a:t>
            </a:r>
            <a:r>
              <a:rPr lang="en-US" altLang="zh-CN" dirty="0">
                <a:solidFill>
                  <a:srgbClr val="000000"/>
                </a:solidFill>
              </a:rPr>
              <a:t>reference</a:t>
            </a:r>
            <a:r>
              <a:rPr lang="zh-CN" altLang="en-US" dirty="0">
                <a:solidFill>
                  <a:srgbClr val="000000"/>
                </a:solidFill>
              </a:rPr>
              <a:t> </a:t>
            </a:r>
            <a:r>
              <a:rPr lang="en-US" altLang="zh-CN" dirty="0">
                <a:solidFill>
                  <a:srgbClr val="000000"/>
                </a:solidFill>
              </a:rPr>
              <a:t>channels</a:t>
            </a:r>
          </a:p>
          <a:p>
            <a:pPr marL="285750" indent="-285750">
              <a:lnSpc>
                <a:spcPct val="100000"/>
              </a:lnSpc>
              <a:buClr>
                <a:srgbClr val="000000"/>
              </a:buClr>
              <a:buFont typeface="Arial"/>
              <a:buChar char="•"/>
            </a:pPr>
            <a:endParaRPr lang="en-US" altLang="zh-CN" sz="1600" dirty="0">
              <a:solidFill>
                <a:srgbClr val="000000"/>
              </a:solidFill>
            </a:endParaRPr>
          </a:p>
          <a:p>
            <a:pPr marL="285750" indent="-285750">
              <a:lnSpc>
                <a:spcPct val="100000"/>
              </a:lnSpc>
              <a:buClr>
                <a:srgbClr val="000000"/>
              </a:buClr>
              <a:buFont typeface="Arial"/>
              <a:buChar char="•"/>
            </a:pPr>
            <a:r>
              <a:rPr lang="en-US" altLang="zh-CN" dirty="0">
                <a:solidFill>
                  <a:srgbClr val="000000"/>
                </a:solidFill>
              </a:rPr>
              <a:t>Transfer</a:t>
            </a:r>
            <a:r>
              <a:rPr lang="zh-CN" altLang="en-US" dirty="0">
                <a:solidFill>
                  <a:srgbClr val="000000"/>
                </a:solidFill>
              </a:rPr>
              <a:t> </a:t>
            </a:r>
            <a:r>
              <a:rPr lang="en-US" altLang="zh-CN" dirty="0">
                <a:solidFill>
                  <a:srgbClr val="000000"/>
                </a:solidFill>
              </a:rPr>
              <a:t>learning</a:t>
            </a:r>
            <a:r>
              <a:rPr lang="zh-CN" altLang="en-US" dirty="0">
                <a:solidFill>
                  <a:srgbClr val="000000"/>
                </a:solidFill>
              </a:rPr>
              <a:t> </a:t>
            </a:r>
            <a:r>
              <a:rPr lang="en-US" altLang="zh-CN" dirty="0">
                <a:solidFill>
                  <a:srgbClr val="000000"/>
                </a:solidFill>
              </a:rPr>
              <a:t>and</a:t>
            </a:r>
            <a:r>
              <a:rPr lang="zh-CN" altLang="en-US" dirty="0">
                <a:solidFill>
                  <a:srgbClr val="000000"/>
                </a:solidFill>
              </a:rPr>
              <a:t> </a:t>
            </a:r>
            <a:r>
              <a:rPr lang="en-US" altLang="zh-CN" dirty="0">
                <a:solidFill>
                  <a:srgbClr val="000000"/>
                </a:solidFill>
              </a:rPr>
              <a:t>sensitivity</a:t>
            </a:r>
            <a:r>
              <a:rPr lang="zh-CN" altLang="en-US" dirty="0">
                <a:solidFill>
                  <a:srgbClr val="000000"/>
                </a:solidFill>
              </a:rPr>
              <a:t> </a:t>
            </a:r>
            <a:r>
              <a:rPr lang="en-US" altLang="zh-CN" dirty="0">
                <a:solidFill>
                  <a:srgbClr val="000000"/>
                </a:solidFill>
              </a:rPr>
              <a:t>analysis</a:t>
            </a:r>
          </a:p>
          <a:p>
            <a:pPr marL="742950" lvl="1" indent="-285750">
              <a:lnSpc>
                <a:spcPct val="100000"/>
              </a:lnSpc>
              <a:buClr>
                <a:srgbClr val="000000"/>
              </a:buClr>
              <a:buFont typeface="Arial"/>
              <a:buChar char="•"/>
            </a:pPr>
            <a:r>
              <a:rPr lang="en-US" altLang="zh-CN" sz="1200" dirty="0">
                <a:solidFill>
                  <a:srgbClr val="000000"/>
                </a:solidFill>
              </a:rPr>
              <a:t>Use</a:t>
            </a:r>
            <a:r>
              <a:rPr lang="zh-CN" altLang="en-US" sz="1200" dirty="0">
                <a:solidFill>
                  <a:srgbClr val="000000"/>
                </a:solidFill>
              </a:rPr>
              <a:t> </a:t>
            </a:r>
            <a:r>
              <a:rPr lang="en-US" altLang="zh-CN" sz="1200" dirty="0">
                <a:solidFill>
                  <a:srgbClr val="000000"/>
                </a:solidFill>
              </a:rPr>
              <a:t>pre-trained</a:t>
            </a:r>
            <a:r>
              <a:rPr lang="zh-CN" altLang="en-US" sz="1200" dirty="0">
                <a:solidFill>
                  <a:srgbClr val="000000"/>
                </a:solidFill>
              </a:rPr>
              <a:t> </a:t>
            </a:r>
            <a:r>
              <a:rPr lang="en-US" altLang="zh-CN" sz="1200" dirty="0">
                <a:solidFill>
                  <a:srgbClr val="000000"/>
                </a:solidFill>
              </a:rPr>
              <a:t>model</a:t>
            </a:r>
            <a:r>
              <a:rPr lang="zh-CN" altLang="en-US" sz="1200" dirty="0">
                <a:solidFill>
                  <a:srgbClr val="000000"/>
                </a:solidFill>
              </a:rPr>
              <a:t> </a:t>
            </a:r>
            <a:r>
              <a:rPr lang="en-US" altLang="zh-CN" sz="1200" dirty="0">
                <a:solidFill>
                  <a:srgbClr val="000000"/>
                </a:solidFill>
              </a:rPr>
              <a:t>to</a:t>
            </a:r>
            <a:r>
              <a:rPr lang="zh-CN" altLang="en-US" sz="1200" dirty="0">
                <a:solidFill>
                  <a:srgbClr val="000000"/>
                </a:solidFill>
              </a:rPr>
              <a:t> </a:t>
            </a:r>
            <a:r>
              <a:rPr lang="en-US" altLang="zh-CN" sz="1200" dirty="0">
                <a:solidFill>
                  <a:srgbClr val="000000"/>
                </a:solidFill>
              </a:rPr>
              <a:t>other</a:t>
            </a:r>
            <a:r>
              <a:rPr lang="zh-CN" altLang="en-US" sz="1200" dirty="0">
                <a:solidFill>
                  <a:srgbClr val="000000"/>
                </a:solidFill>
              </a:rPr>
              <a:t> </a:t>
            </a:r>
            <a:r>
              <a:rPr lang="en-US" altLang="zh-CN" sz="1200" dirty="0">
                <a:solidFill>
                  <a:srgbClr val="000000"/>
                </a:solidFill>
              </a:rPr>
              <a:t>testing</a:t>
            </a:r>
            <a:r>
              <a:rPr lang="zh-CN" altLang="en-US" sz="1200" dirty="0">
                <a:solidFill>
                  <a:srgbClr val="000000"/>
                </a:solidFill>
              </a:rPr>
              <a:t> </a:t>
            </a:r>
            <a:r>
              <a:rPr lang="en-US" altLang="zh-CN" sz="1200" dirty="0">
                <a:solidFill>
                  <a:srgbClr val="000000"/>
                </a:solidFill>
              </a:rPr>
              <a:t>locations</a:t>
            </a:r>
            <a:r>
              <a:rPr lang="zh-CN" altLang="en-US" sz="1200" dirty="0">
                <a:solidFill>
                  <a:srgbClr val="000000"/>
                </a:solidFill>
              </a:rPr>
              <a:t> </a:t>
            </a:r>
            <a:endParaRPr lang="en-US" altLang="zh-CN" sz="1200" dirty="0">
              <a:solidFill>
                <a:srgbClr val="000000"/>
              </a:solidFill>
            </a:endParaRPr>
          </a:p>
          <a:p>
            <a:pPr marL="742950" lvl="1" indent="-285750">
              <a:lnSpc>
                <a:spcPct val="100000"/>
              </a:lnSpc>
              <a:buClr>
                <a:srgbClr val="000000"/>
              </a:buClr>
              <a:buFont typeface="Arial"/>
              <a:buChar char="•"/>
            </a:pPr>
            <a:r>
              <a:rPr lang="en-US" altLang="zh-CN" sz="1200" dirty="0">
                <a:solidFill>
                  <a:srgbClr val="000000"/>
                </a:solidFill>
              </a:rPr>
              <a:t>Explore</a:t>
            </a:r>
            <a:r>
              <a:rPr lang="zh-CN" altLang="en-US" sz="1200" dirty="0">
                <a:solidFill>
                  <a:srgbClr val="000000"/>
                </a:solidFill>
              </a:rPr>
              <a:t> </a:t>
            </a:r>
            <a:r>
              <a:rPr lang="en-US" altLang="zh-CN" sz="1200" dirty="0">
                <a:solidFill>
                  <a:srgbClr val="000000"/>
                </a:solidFill>
              </a:rPr>
              <a:t>the</a:t>
            </a:r>
            <a:r>
              <a:rPr lang="zh-CN" altLang="en-US" sz="1200" dirty="0">
                <a:solidFill>
                  <a:srgbClr val="000000"/>
                </a:solidFill>
              </a:rPr>
              <a:t> </a:t>
            </a:r>
            <a:r>
              <a:rPr lang="en-US" altLang="zh-CN" sz="1200" dirty="0">
                <a:solidFill>
                  <a:srgbClr val="000000"/>
                </a:solidFill>
              </a:rPr>
              <a:t>sensitivity</a:t>
            </a:r>
            <a:r>
              <a:rPr lang="zh-CN" altLang="en-US" sz="1200" dirty="0">
                <a:solidFill>
                  <a:srgbClr val="000000"/>
                </a:solidFill>
              </a:rPr>
              <a:t> </a:t>
            </a:r>
            <a:r>
              <a:rPr lang="en-US" altLang="zh-CN" sz="1200" dirty="0">
                <a:solidFill>
                  <a:srgbClr val="000000"/>
                </a:solidFill>
              </a:rPr>
              <a:t>of</a:t>
            </a:r>
            <a:r>
              <a:rPr lang="zh-CN" altLang="en-US" sz="1200" dirty="0">
                <a:solidFill>
                  <a:srgbClr val="000000"/>
                </a:solidFill>
              </a:rPr>
              <a:t> </a:t>
            </a:r>
            <a:r>
              <a:rPr lang="en-US" altLang="zh-CN" sz="1200" dirty="0">
                <a:solidFill>
                  <a:srgbClr val="000000"/>
                </a:solidFill>
              </a:rPr>
              <a:t>parameters</a:t>
            </a:r>
            <a:r>
              <a:rPr lang="zh-CN" altLang="en-US" sz="1200" dirty="0">
                <a:solidFill>
                  <a:srgbClr val="000000"/>
                </a:solidFill>
              </a:rPr>
              <a:t> </a:t>
            </a:r>
            <a:r>
              <a:rPr lang="en-US" altLang="zh-CN" sz="1200" dirty="0">
                <a:solidFill>
                  <a:srgbClr val="000000"/>
                </a:solidFill>
              </a:rPr>
              <a:t>(e.g.</a:t>
            </a:r>
            <a:r>
              <a:rPr lang="zh-CN" altLang="en-US" sz="1200" dirty="0">
                <a:solidFill>
                  <a:srgbClr val="000000"/>
                </a:solidFill>
              </a:rPr>
              <a:t> </a:t>
            </a:r>
            <a:r>
              <a:rPr lang="en-US" altLang="zh-CN" sz="1200" dirty="0">
                <a:solidFill>
                  <a:srgbClr val="000000"/>
                </a:solidFill>
              </a:rPr>
              <a:t>patch</a:t>
            </a:r>
            <a:r>
              <a:rPr lang="zh-CN" altLang="en-US" sz="1200" dirty="0">
                <a:solidFill>
                  <a:srgbClr val="000000"/>
                </a:solidFill>
              </a:rPr>
              <a:t> </a:t>
            </a:r>
            <a:r>
              <a:rPr lang="en-US" altLang="zh-CN" sz="1200" dirty="0">
                <a:solidFill>
                  <a:srgbClr val="000000"/>
                </a:solidFill>
              </a:rPr>
              <a:t>size,</a:t>
            </a:r>
            <a:r>
              <a:rPr lang="zh-CN" altLang="en-US" sz="1200" dirty="0">
                <a:solidFill>
                  <a:srgbClr val="000000"/>
                </a:solidFill>
              </a:rPr>
              <a:t> </a:t>
            </a:r>
            <a:r>
              <a:rPr lang="en-US" altLang="zh-CN" sz="1200" dirty="0">
                <a:solidFill>
                  <a:srgbClr val="000000"/>
                </a:solidFill>
              </a:rPr>
              <a:t>types</a:t>
            </a:r>
            <a:r>
              <a:rPr lang="zh-CN" altLang="en-US" sz="1200" dirty="0">
                <a:solidFill>
                  <a:srgbClr val="000000"/>
                </a:solidFill>
              </a:rPr>
              <a:t> </a:t>
            </a:r>
            <a:r>
              <a:rPr lang="en-US" altLang="zh-CN" sz="1200" dirty="0">
                <a:solidFill>
                  <a:srgbClr val="000000"/>
                </a:solidFill>
              </a:rPr>
              <a:t>of</a:t>
            </a:r>
            <a:r>
              <a:rPr lang="zh-CN" altLang="en-US" sz="1200" dirty="0">
                <a:solidFill>
                  <a:srgbClr val="000000"/>
                </a:solidFill>
              </a:rPr>
              <a:t> </a:t>
            </a:r>
            <a:r>
              <a:rPr lang="en-US" altLang="zh-CN" sz="1200" dirty="0">
                <a:solidFill>
                  <a:srgbClr val="000000"/>
                </a:solidFill>
              </a:rPr>
              <a:t>feature,</a:t>
            </a:r>
            <a:r>
              <a:rPr lang="zh-CN" altLang="en-US" sz="1200" dirty="0">
                <a:solidFill>
                  <a:srgbClr val="000000"/>
                </a:solidFill>
              </a:rPr>
              <a:t> </a:t>
            </a:r>
            <a:r>
              <a:rPr lang="en-US" altLang="zh-CN" sz="1200" dirty="0">
                <a:solidFill>
                  <a:srgbClr val="000000"/>
                </a:solidFill>
              </a:rPr>
              <a:t>moving</a:t>
            </a:r>
            <a:r>
              <a:rPr lang="zh-CN" altLang="en-US" sz="1200" dirty="0">
                <a:solidFill>
                  <a:srgbClr val="000000"/>
                </a:solidFill>
              </a:rPr>
              <a:t> </a:t>
            </a:r>
            <a:r>
              <a:rPr lang="en-US" altLang="zh-CN" sz="1200" dirty="0">
                <a:solidFill>
                  <a:srgbClr val="000000"/>
                </a:solidFill>
              </a:rPr>
              <a:t>window</a:t>
            </a:r>
            <a:r>
              <a:rPr lang="zh-CN" altLang="en-US" sz="1200" dirty="0">
                <a:solidFill>
                  <a:srgbClr val="000000"/>
                </a:solidFill>
              </a:rPr>
              <a:t> </a:t>
            </a:r>
            <a:r>
              <a:rPr lang="en-US" altLang="zh-CN" sz="1200" dirty="0">
                <a:solidFill>
                  <a:srgbClr val="000000"/>
                </a:solidFill>
              </a:rPr>
              <a:t>size)</a:t>
            </a:r>
          </a:p>
          <a:p>
            <a:pPr marL="285750" indent="-285750">
              <a:lnSpc>
                <a:spcPct val="100000"/>
              </a:lnSpc>
              <a:buClr>
                <a:srgbClr val="000000"/>
              </a:buClr>
              <a:buFont typeface="Arial"/>
              <a:buChar char="•"/>
            </a:pPr>
            <a:endParaRPr lang="en-US" altLang="zh-CN" dirty="0">
              <a:solidFill>
                <a:srgbClr val="000000"/>
              </a:solidFill>
            </a:endParaRPr>
          </a:p>
          <a:p>
            <a:pPr marL="285750" indent="-285750">
              <a:lnSpc>
                <a:spcPct val="100000"/>
              </a:lnSpc>
              <a:buClr>
                <a:srgbClr val="000000"/>
              </a:buClr>
              <a:buFont typeface="Arial"/>
              <a:buChar char="•"/>
            </a:pPr>
            <a:r>
              <a:rPr lang="en-US" altLang="zh-CN" dirty="0">
                <a:solidFill>
                  <a:srgbClr val="000000"/>
                </a:solidFill>
              </a:rPr>
              <a:t>Explore</a:t>
            </a:r>
            <a:r>
              <a:rPr lang="zh-CN" altLang="en-US" dirty="0">
                <a:solidFill>
                  <a:srgbClr val="000000"/>
                </a:solidFill>
              </a:rPr>
              <a:t> </a:t>
            </a:r>
            <a:r>
              <a:rPr lang="en-US" altLang="zh-CN" dirty="0">
                <a:solidFill>
                  <a:srgbClr val="000000"/>
                </a:solidFill>
              </a:rPr>
              <a:t>other</a:t>
            </a:r>
            <a:r>
              <a:rPr lang="zh-CN" altLang="en-US" dirty="0">
                <a:solidFill>
                  <a:srgbClr val="000000"/>
                </a:solidFill>
              </a:rPr>
              <a:t> </a:t>
            </a:r>
            <a:r>
              <a:rPr lang="en-US" altLang="zh-CN" dirty="0">
                <a:solidFill>
                  <a:srgbClr val="000000"/>
                </a:solidFill>
              </a:rPr>
              <a:t>fully</a:t>
            </a:r>
            <a:r>
              <a:rPr lang="zh-CN" altLang="en-US" dirty="0">
                <a:solidFill>
                  <a:srgbClr val="000000"/>
                </a:solidFill>
              </a:rPr>
              <a:t> </a:t>
            </a:r>
            <a:r>
              <a:rPr lang="en-US" altLang="zh-CN" dirty="0">
                <a:solidFill>
                  <a:srgbClr val="000000"/>
                </a:solidFill>
              </a:rPr>
              <a:t>convolutional</a:t>
            </a:r>
            <a:r>
              <a:rPr lang="zh-CN" altLang="en-US" dirty="0">
                <a:solidFill>
                  <a:srgbClr val="000000"/>
                </a:solidFill>
              </a:rPr>
              <a:t> </a:t>
            </a:r>
            <a:r>
              <a:rPr lang="en-US" altLang="zh-CN" dirty="0">
                <a:solidFill>
                  <a:srgbClr val="000000"/>
                </a:solidFill>
              </a:rPr>
              <a:t>neural</a:t>
            </a:r>
            <a:r>
              <a:rPr lang="zh-CN" altLang="en-US" dirty="0">
                <a:solidFill>
                  <a:srgbClr val="000000"/>
                </a:solidFill>
              </a:rPr>
              <a:t> </a:t>
            </a:r>
            <a:r>
              <a:rPr lang="en-US" altLang="zh-CN" dirty="0">
                <a:solidFill>
                  <a:srgbClr val="000000"/>
                </a:solidFill>
              </a:rPr>
              <a:t>networks</a:t>
            </a:r>
          </a:p>
          <a:p>
            <a:pPr marL="742950" lvl="1" indent="-285750">
              <a:lnSpc>
                <a:spcPct val="100000"/>
              </a:lnSpc>
              <a:buClr>
                <a:srgbClr val="000000"/>
              </a:buClr>
              <a:buFont typeface="Arial"/>
              <a:buChar char="•"/>
            </a:pPr>
            <a:r>
              <a:rPr lang="en-US" sz="1200" dirty="0">
                <a:solidFill>
                  <a:schemeClr val="tx1"/>
                </a:solidFill>
              </a:rPr>
              <a:t>Pyramid Scene Parsing Network (</a:t>
            </a:r>
            <a:r>
              <a:rPr lang="en-US" sz="1200" dirty="0" err="1">
                <a:solidFill>
                  <a:schemeClr val="tx1"/>
                </a:solidFill>
              </a:rPr>
              <a:t>PSPNet</a:t>
            </a:r>
            <a:r>
              <a:rPr lang="en-US" sz="1200" dirty="0">
                <a:solidFill>
                  <a:schemeClr val="tx1"/>
                </a:solidFill>
              </a:rPr>
              <a:t>)</a:t>
            </a:r>
            <a:r>
              <a:rPr lang="zh-CN" altLang="en-US" sz="1200" dirty="0">
                <a:solidFill>
                  <a:schemeClr val="tx1"/>
                </a:solidFill>
              </a:rPr>
              <a:t> </a:t>
            </a:r>
            <a:r>
              <a:rPr lang="en-US" altLang="zh-CN" sz="1200" dirty="0">
                <a:solidFill>
                  <a:schemeClr val="tx1"/>
                </a:solidFill>
              </a:rPr>
              <a:t>(</a:t>
            </a:r>
            <a:r>
              <a:rPr lang="fr-FR" sz="1200" dirty="0">
                <a:solidFill>
                  <a:schemeClr val="tx1"/>
                </a:solidFill>
                <a:hlinkClick r:id="rId3"/>
              </a:rPr>
              <a:t>Zhao</a:t>
            </a:r>
            <a:r>
              <a:rPr lang="zh-CN" altLang="en-US" sz="1200" dirty="0">
                <a:solidFill>
                  <a:schemeClr val="tx1"/>
                </a:solidFill>
                <a:hlinkClick r:id="rId3"/>
              </a:rPr>
              <a:t> </a:t>
            </a:r>
            <a:r>
              <a:rPr lang="en-US" altLang="zh-CN" sz="1200" dirty="0">
                <a:solidFill>
                  <a:schemeClr val="tx1"/>
                </a:solidFill>
                <a:hlinkClick r:id="rId3"/>
              </a:rPr>
              <a:t>H.</a:t>
            </a:r>
            <a:r>
              <a:rPr lang="fr-FR" sz="1200" dirty="0">
                <a:solidFill>
                  <a:schemeClr val="tx1"/>
                </a:solidFill>
                <a:hlinkClick r:id="rId3"/>
              </a:rPr>
              <a:t> et al. 2016</a:t>
            </a:r>
            <a:r>
              <a:rPr lang="en-US" altLang="zh-CN" sz="1200" dirty="0">
                <a:solidFill>
                  <a:schemeClr val="tx1"/>
                </a:solidFill>
              </a:rPr>
              <a:t>)</a:t>
            </a:r>
            <a:endParaRPr lang="en-US" sz="1200" dirty="0">
              <a:solidFill>
                <a:schemeClr val="tx1"/>
              </a:solidFill>
            </a:endParaRPr>
          </a:p>
          <a:p>
            <a:pPr marL="742950" lvl="1" indent="-285750">
              <a:lnSpc>
                <a:spcPct val="100000"/>
              </a:lnSpc>
              <a:buClr>
                <a:srgbClr val="000000"/>
              </a:buClr>
              <a:buFont typeface="Arial"/>
              <a:buChar char="•"/>
            </a:pPr>
            <a:r>
              <a:rPr lang="en-US" sz="1200" dirty="0">
                <a:solidFill>
                  <a:schemeClr val="tx1"/>
                </a:solidFill>
              </a:rPr>
              <a:t>Mask R-CNN</a:t>
            </a:r>
            <a:r>
              <a:rPr lang="zh-CN" altLang="en-US" sz="1200" dirty="0">
                <a:solidFill>
                  <a:schemeClr val="tx1"/>
                </a:solidFill>
              </a:rPr>
              <a:t> </a:t>
            </a:r>
            <a:r>
              <a:rPr lang="en-US" altLang="zh-CN" sz="1200" dirty="0">
                <a:solidFill>
                  <a:schemeClr val="tx1"/>
                </a:solidFill>
              </a:rPr>
              <a:t>(</a:t>
            </a:r>
            <a:r>
              <a:rPr lang="nb-NO" sz="1200" u="sng" dirty="0">
                <a:solidFill>
                  <a:schemeClr val="tx1"/>
                </a:solidFill>
                <a:hlinkClick r:id="rId4"/>
              </a:rPr>
              <a:t>He</a:t>
            </a:r>
            <a:r>
              <a:rPr lang="zh-CN" altLang="en-US" sz="1200" u="sng" dirty="0">
                <a:solidFill>
                  <a:schemeClr val="tx1"/>
                </a:solidFill>
                <a:hlinkClick r:id="rId4"/>
              </a:rPr>
              <a:t> </a:t>
            </a:r>
            <a:r>
              <a:rPr lang="en-US" altLang="zh-CN" sz="1200" u="sng" dirty="0">
                <a:solidFill>
                  <a:schemeClr val="tx1"/>
                </a:solidFill>
                <a:hlinkClick r:id="rId4"/>
              </a:rPr>
              <a:t>K.</a:t>
            </a:r>
            <a:r>
              <a:rPr lang="nb-NO" sz="1200" u="sng" dirty="0">
                <a:solidFill>
                  <a:schemeClr val="tx1"/>
                </a:solidFill>
                <a:hlinkClick r:id="rId4"/>
              </a:rPr>
              <a:t> et al. 2017</a:t>
            </a:r>
            <a:r>
              <a:rPr lang="en-US" altLang="zh-CN" sz="1200" dirty="0">
                <a:solidFill>
                  <a:schemeClr val="tx1"/>
                </a:solidFill>
              </a:rPr>
              <a:t>)</a:t>
            </a:r>
          </a:p>
          <a:p>
            <a:pPr marL="742950" lvl="1" indent="-285750">
              <a:lnSpc>
                <a:spcPct val="100000"/>
              </a:lnSpc>
              <a:buClr>
                <a:srgbClr val="000000"/>
              </a:buClr>
              <a:buFont typeface="Arial"/>
              <a:buChar char="•"/>
            </a:pPr>
            <a:r>
              <a:rPr lang="en-US" sz="1200" dirty="0">
                <a:solidFill>
                  <a:schemeClr val="tx1"/>
                </a:solidFill>
              </a:rPr>
              <a:t>Path Aggregation Network (</a:t>
            </a:r>
            <a:r>
              <a:rPr lang="en-US" sz="1200" dirty="0" err="1">
                <a:solidFill>
                  <a:schemeClr val="tx1"/>
                </a:solidFill>
              </a:rPr>
              <a:t>PANet</a:t>
            </a:r>
            <a:r>
              <a:rPr lang="en-US" sz="1200" dirty="0">
                <a:solidFill>
                  <a:schemeClr val="tx1"/>
                </a:solidFill>
              </a:rPr>
              <a:t>)</a:t>
            </a:r>
            <a:r>
              <a:rPr lang="zh-CN" altLang="en-US" sz="1200" dirty="0">
                <a:solidFill>
                  <a:schemeClr val="tx1"/>
                </a:solidFill>
              </a:rPr>
              <a:t> </a:t>
            </a:r>
            <a:r>
              <a:rPr lang="en-US" altLang="zh-CN" sz="1200" dirty="0">
                <a:solidFill>
                  <a:schemeClr val="tx1"/>
                </a:solidFill>
              </a:rPr>
              <a:t>(</a:t>
            </a:r>
            <a:r>
              <a:rPr lang="nb-NO" sz="1200" dirty="0">
                <a:solidFill>
                  <a:schemeClr val="tx1"/>
                </a:solidFill>
                <a:hlinkClick r:id="rId5"/>
              </a:rPr>
              <a:t>Liu </a:t>
            </a:r>
            <a:r>
              <a:rPr lang="en-US" altLang="zh-CN" sz="1200" dirty="0">
                <a:solidFill>
                  <a:schemeClr val="tx1"/>
                </a:solidFill>
                <a:hlinkClick r:id="rId5"/>
              </a:rPr>
              <a:t>S.</a:t>
            </a:r>
            <a:r>
              <a:rPr lang="zh-CN" altLang="en-US" sz="1200" dirty="0">
                <a:solidFill>
                  <a:schemeClr val="tx1"/>
                </a:solidFill>
                <a:hlinkClick r:id="rId5"/>
              </a:rPr>
              <a:t> </a:t>
            </a:r>
            <a:r>
              <a:rPr lang="nb-NO" sz="1200" dirty="0">
                <a:solidFill>
                  <a:schemeClr val="tx1"/>
                </a:solidFill>
                <a:hlinkClick r:id="rId5"/>
              </a:rPr>
              <a:t>et al. 2018</a:t>
            </a:r>
            <a:r>
              <a:rPr lang="en-US" altLang="zh-CN" sz="1200" dirty="0">
                <a:solidFill>
                  <a:schemeClr val="tx1"/>
                </a:solidFill>
              </a:rPr>
              <a:t>)</a:t>
            </a:r>
          </a:p>
          <a:p>
            <a:pPr marL="285750" indent="-285750">
              <a:lnSpc>
                <a:spcPct val="100000"/>
              </a:lnSpc>
              <a:buClr>
                <a:srgbClr val="000000"/>
              </a:buClr>
              <a:buFont typeface="Arial"/>
              <a:buChar char="•"/>
            </a:pPr>
            <a:endParaRPr lang="en-US" altLang="zh-CN" sz="1200" dirty="0">
              <a:solidFill>
                <a:srgbClr val="000000"/>
              </a:solidFill>
            </a:endParaRPr>
          </a:p>
          <a:p>
            <a:pPr marL="742950" lvl="1" indent="-285750">
              <a:lnSpc>
                <a:spcPct val="100000"/>
              </a:lnSpc>
              <a:spcBef>
                <a:spcPts val="0"/>
              </a:spcBef>
              <a:buClr>
                <a:srgbClr val="000000"/>
              </a:buClr>
              <a:buSzPts val="1800"/>
              <a:buFont typeface="Arial"/>
              <a:buChar char="•"/>
            </a:pPr>
            <a:endParaRPr lang="en-US" altLang="zh-CN" sz="1200" dirty="0">
              <a:solidFill>
                <a:srgbClr val="000000"/>
              </a:solidFill>
            </a:endParaRPr>
          </a:p>
          <a:p>
            <a:pPr marL="742950" lvl="1" indent="-285750">
              <a:lnSpc>
                <a:spcPct val="100000"/>
              </a:lnSpc>
              <a:spcBef>
                <a:spcPts val="0"/>
              </a:spcBef>
              <a:buClr>
                <a:srgbClr val="000000"/>
              </a:buClr>
              <a:buSzPts val="1800"/>
              <a:buFont typeface="Arial"/>
              <a:buChar char="•"/>
            </a:pPr>
            <a:endParaRPr sz="12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endParaRPr sz="16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600" b="0" i="0" u="none" strike="noStrike" cap="none" dirty="0">
              <a:solidFill>
                <a:srgbClr val="000000"/>
              </a:solidFill>
              <a:latin typeface="Arial"/>
              <a:ea typeface="Arial"/>
              <a:cs typeface="Arial"/>
              <a:sym typeface="Arial"/>
            </a:endParaRPr>
          </a:p>
          <a:p>
            <a:pPr marL="742950" marR="0" lvl="1" indent="-196850" algn="l" rtl="0">
              <a:lnSpc>
                <a:spcPct val="100000"/>
              </a:lnSpc>
              <a:spcBef>
                <a:spcPts val="1600"/>
              </a:spcBef>
              <a:spcAft>
                <a:spcPts val="0"/>
              </a:spcAft>
              <a:buClr>
                <a:srgbClr val="000000"/>
              </a:buClr>
              <a:buSzPts val="1400"/>
              <a:buFont typeface="Arial"/>
              <a:buNone/>
            </a:pPr>
            <a:endParaRPr sz="1200" b="0" i="0" u="none" strike="noStrike" cap="none" dirty="0">
              <a:solidFill>
                <a:srgbClr val="000000"/>
              </a:solidFill>
              <a:latin typeface="Arial"/>
              <a:ea typeface="Arial"/>
              <a:cs typeface="Arial"/>
              <a:sym typeface="Arial"/>
            </a:endParaRPr>
          </a:p>
        </p:txBody>
      </p:sp>
      <p:sp>
        <p:nvSpPr>
          <p:cNvPr id="4" name="Slide Number Placeholder 3">
            <a:extLst>
              <a:ext uri="{FF2B5EF4-FFF2-40B4-BE49-F238E27FC236}">
                <a16:creationId xmlns:a16="http://schemas.microsoft.com/office/drawing/2014/main" id="{662AE0CB-1A8F-C641-A242-6F0FBF7DE726}"/>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a:latin typeface="Tahoma" charset="0"/>
            </a:endParaRPr>
          </a:p>
          <a:p>
            <a:pPr>
              <a:defRPr/>
            </a:pPr>
            <a:fld id="{A454E1AF-7DAE-AA42-AAA3-C73C4E2FAC02}" type="slidenum">
              <a:rPr lang="en-US" sz="1000" b="0" smtClean="0">
                <a:latin typeface="Tahoma" charset="0"/>
              </a:rPr>
              <a:pPr>
                <a:defRPr/>
              </a:pPr>
              <a:t>17</a:t>
            </a:fld>
            <a:endParaRPr lang="en-US" sz="1000" b="0" dirty="0">
              <a:latin typeface="Tahoma" charset="0"/>
            </a:endParaRPr>
          </a:p>
        </p:txBody>
      </p:sp>
    </p:spTree>
    <p:extLst>
      <p:ext uri="{BB962C8B-B14F-4D97-AF65-F5344CB8AC3E}">
        <p14:creationId xmlns:p14="http://schemas.microsoft.com/office/powerpoint/2010/main" val="343592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749300" y="558800"/>
            <a:ext cx="8013700" cy="1025525"/>
          </a:xfrm>
          <a:prstGeom prst="rect">
            <a:avLst/>
          </a:prstGeom>
          <a:noFill/>
          <a:ln w="9525">
            <a:noFill/>
            <a:round/>
            <a:headEnd/>
            <a:tailEnd/>
          </a:ln>
          <a:effec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cs typeface="ＭＳ Ｐゴシック"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charset="0"/>
                <a:ea typeface="ＭＳ Ｐゴシック" charset="0"/>
              </a:defRPr>
            </a:lvl9pPr>
          </a:lstStyle>
          <a:p>
            <a:pPr eaLnBrk="1" hangingPunct="1">
              <a:buFont typeface="Times New Roman" charset="0"/>
              <a:buNone/>
              <a:defRPr/>
            </a:pPr>
            <a:r>
              <a:rPr lang="en-US" sz="4400" dirty="0">
                <a:solidFill>
                  <a:srgbClr val="000000"/>
                </a:solidFill>
                <a:latin typeface="Tahoma" charset="0"/>
                <a:ea typeface="宋体" charset="0"/>
                <a:cs typeface="宋体" charset="0"/>
              </a:rPr>
              <a:t>Acknowledgments</a:t>
            </a:r>
          </a:p>
        </p:txBody>
      </p:sp>
      <p:sp>
        <p:nvSpPr>
          <p:cNvPr id="19459" name="Text Box 3"/>
          <p:cNvSpPr txBox="1">
            <a:spLocks noChangeArrowheads="1"/>
          </p:cNvSpPr>
          <p:nvPr/>
        </p:nvSpPr>
        <p:spPr bwMode="auto">
          <a:xfrm>
            <a:off x="749300" y="1584325"/>
            <a:ext cx="7848600" cy="4960914"/>
          </a:xfrm>
          <a:prstGeom prst="rect">
            <a:avLst/>
          </a:prstGeom>
          <a:noFill/>
          <a:ln w="9525">
            <a:noFill/>
            <a:round/>
            <a:headEnd/>
            <a:tailEnd/>
          </a:ln>
          <a:effec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b="1">
                <a:solidFill>
                  <a:schemeClr val="tx1"/>
                </a:solidFill>
                <a:latin typeface="Arial" charset="0"/>
                <a:ea typeface="ＭＳ Ｐゴシック" charset="0"/>
                <a:cs typeface="ＭＳ Ｐゴシック" charset="0"/>
              </a:defRPr>
            </a:lvl1pPr>
            <a:lvl2pPr marL="108267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b="1">
                <a:solidFill>
                  <a:schemeClr val="tx1"/>
                </a:solidFill>
                <a:latin typeface="Arial" charset="0"/>
                <a:ea typeface="ＭＳ Ｐゴシック" charset="0"/>
              </a:defRPr>
            </a:lvl2pPr>
            <a:lvl3pPr marL="1143000" indent="-2286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b="1">
                <a:solidFill>
                  <a:schemeClr val="tx1"/>
                </a:solidFill>
                <a:latin typeface="Arial" charset="0"/>
                <a:ea typeface="ＭＳ Ｐゴシック" charset="0"/>
              </a:defRPr>
            </a:lvl3pPr>
            <a:lvl4pPr marL="1600200" indent="-2286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b="1">
                <a:solidFill>
                  <a:schemeClr val="tx1"/>
                </a:solidFill>
                <a:latin typeface="Arial" charset="0"/>
                <a:ea typeface="ＭＳ Ｐゴシック" charset="0"/>
              </a:defRPr>
            </a:lvl4pPr>
            <a:lvl5pPr marL="2057400" indent="-22860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b="1">
                <a:solidFill>
                  <a:schemeClr val="tx1"/>
                </a:solidFill>
                <a:latin typeface="Arial" charset="0"/>
                <a:ea typeface="ＭＳ Ｐゴシック" charset="0"/>
              </a:defRPr>
            </a:lvl5pPr>
            <a:lvl6pPr marL="25146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b="1">
                <a:solidFill>
                  <a:schemeClr val="tx1"/>
                </a:solidFill>
                <a:latin typeface="Arial" charset="0"/>
                <a:ea typeface="ＭＳ Ｐゴシック" charset="0"/>
              </a:defRPr>
            </a:lvl9pPr>
          </a:lstStyle>
          <a:p>
            <a:pPr marL="285750" indent="-285750">
              <a:lnSpc>
                <a:spcPct val="80000"/>
              </a:lnSpc>
              <a:spcBef>
                <a:spcPts val="375"/>
              </a:spcBef>
              <a:buClr>
                <a:srgbClr val="3366FF"/>
              </a:buClr>
              <a:buSzPct val="70000"/>
              <a:buFont typeface="Wingdings" pitchFamily="2" charset="2"/>
              <a:buChar char="q"/>
              <a:defRPr/>
            </a:pPr>
            <a:endParaRPr lang="en-US" dirty="0">
              <a:latin typeface="Arial"/>
              <a:cs typeface="Arial"/>
            </a:endParaRPr>
          </a:p>
          <a:p>
            <a:pPr marL="285750" indent="-285750">
              <a:lnSpc>
                <a:spcPct val="80000"/>
              </a:lnSpc>
              <a:spcBef>
                <a:spcPts val="375"/>
              </a:spcBef>
              <a:buClr>
                <a:srgbClr val="3366FF"/>
              </a:buClr>
              <a:buSzPct val="70000"/>
              <a:buFont typeface="Wingdings" pitchFamily="2" charset="2"/>
              <a:buChar char="q"/>
              <a:defRPr/>
            </a:pPr>
            <a:r>
              <a:rPr lang="en-US" dirty="0">
                <a:latin typeface="Arial"/>
                <a:cs typeface="Arial"/>
              </a:rPr>
              <a:t>U.S. Geological Survey (USGS)</a:t>
            </a:r>
          </a:p>
          <a:p>
            <a:pPr marL="285750" indent="-285750">
              <a:lnSpc>
                <a:spcPct val="80000"/>
              </a:lnSpc>
              <a:spcBef>
                <a:spcPts val="375"/>
              </a:spcBef>
              <a:buClr>
                <a:srgbClr val="3366FF"/>
              </a:buClr>
              <a:buSzPct val="70000"/>
              <a:buFont typeface="Wingdings" pitchFamily="2" charset="2"/>
              <a:buChar char="q"/>
              <a:defRPr/>
            </a:pPr>
            <a:endParaRPr lang="en-US" dirty="0">
              <a:latin typeface="Arial"/>
              <a:cs typeface="Arial"/>
            </a:endParaRPr>
          </a:p>
          <a:p>
            <a:pPr marL="1028700" lvl="1" indent="-285750">
              <a:lnSpc>
                <a:spcPct val="80000"/>
              </a:lnSpc>
              <a:spcBef>
                <a:spcPts val="375"/>
              </a:spcBef>
              <a:buClr>
                <a:srgbClr val="3366FF"/>
              </a:buClr>
              <a:buSzPct val="70000"/>
              <a:buFont typeface="Wingdings" pitchFamily="2" charset="2"/>
              <a:buChar char="q"/>
              <a:defRPr/>
            </a:pPr>
            <a:r>
              <a:rPr lang="en-US" dirty="0">
                <a:latin typeface="Arial"/>
                <a:cs typeface="Arial"/>
              </a:rPr>
              <a:t>CESU Grant #G14AC00244</a:t>
            </a:r>
          </a:p>
        </p:txBody>
      </p:sp>
      <p:sp>
        <p:nvSpPr>
          <p:cNvPr id="6" name="Slide Number Placeholder 3">
            <a:extLst>
              <a:ext uri="{FF2B5EF4-FFF2-40B4-BE49-F238E27FC236}">
                <a16:creationId xmlns:a16="http://schemas.microsoft.com/office/drawing/2014/main" id="{499C05FD-673C-804F-A90C-2CE4555B1DEE}"/>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a:latin typeface="Tahoma" charset="0"/>
            </a:endParaRPr>
          </a:p>
          <a:p>
            <a:pPr>
              <a:defRPr/>
            </a:pPr>
            <a:fld id="{A454E1AF-7DAE-AA42-AAA3-C73C4E2FAC02}" type="slidenum">
              <a:rPr lang="en-US" sz="1000" b="0" smtClean="0">
                <a:latin typeface="Tahoma" charset="0"/>
              </a:rPr>
              <a:pPr>
                <a:defRPr/>
              </a:pPr>
              <a:t>18</a:t>
            </a:fld>
            <a:endParaRPr lang="en-US" sz="1000" b="0" dirty="0">
              <a:latin typeface="Tahoma" charset="0"/>
            </a:endParaRPr>
          </a:p>
        </p:txBody>
      </p:sp>
    </p:spTree>
    <p:extLst>
      <p:ext uri="{BB962C8B-B14F-4D97-AF65-F5344CB8AC3E}">
        <p14:creationId xmlns:p14="http://schemas.microsoft.com/office/powerpoint/2010/main" val="221225468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5416"/>
            <a:ext cx="8229600" cy="1250951"/>
          </a:xfrm>
        </p:spPr>
        <p:txBody>
          <a:bodyPr/>
          <a:lstStyle/>
          <a:p>
            <a:r>
              <a:rPr lang="en-US" altLang="zh-CN" sz="6800" b="1" dirty="0"/>
              <a:t>Thanks</a:t>
            </a:r>
            <a:r>
              <a:rPr lang="zh-CN" altLang="en-US" sz="6800" b="1" dirty="0"/>
              <a:t>！</a:t>
            </a:r>
            <a:endParaRPr lang="en-US" sz="6800" b="1" dirty="0"/>
          </a:p>
        </p:txBody>
      </p:sp>
      <p:sp>
        <p:nvSpPr>
          <p:cNvPr id="3" name="Content Placeholder 2"/>
          <p:cNvSpPr>
            <a:spLocks noGrp="1"/>
          </p:cNvSpPr>
          <p:nvPr>
            <p:ph idx="1"/>
          </p:nvPr>
        </p:nvSpPr>
        <p:spPr>
          <a:xfrm>
            <a:off x="211667" y="2514600"/>
            <a:ext cx="8475133" cy="3611563"/>
          </a:xfrm>
        </p:spPr>
        <p:txBody>
          <a:bodyPr>
            <a:normAutofit/>
          </a:bodyPr>
          <a:lstStyle/>
          <a:p>
            <a:r>
              <a:rPr lang="en-US" sz="3600" b="1" dirty="0">
                <a:solidFill>
                  <a:schemeClr val="tx1"/>
                </a:solidFill>
                <a:latin typeface="Tahoma"/>
                <a:cs typeface="Tahoma"/>
              </a:rPr>
              <a:t>Comments / Questions? </a:t>
            </a:r>
          </a:p>
          <a:p>
            <a:endParaRPr lang="en-US" sz="3600" b="1" dirty="0">
              <a:solidFill>
                <a:schemeClr val="tx1"/>
              </a:solidFill>
              <a:latin typeface="Tahoma"/>
              <a:cs typeface="Tahoma"/>
            </a:endParaRPr>
          </a:p>
          <a:p>
            <a:r>
              <a:rPr lang="en-US" sz="3600" b="1" dirty="0">
                <a:solidFill>
                  <a:schemeClr val="tx1"/>
                </a:solidFill>
                <a:latin typeface="Tahoma"/>
                <a:cs typeface="Tahoma"/>
              </a:rPr>
              <a:t>Email:</a:t>
            </a:r>
            <a:r>
              <a:rPr lang="en-US" sz="3600" b="1" dirty="0">
                <a:latin typeface="Tahoma"/>
                <a:cs typeface="Tahoma"/>
              </a:rPr>
              <a:t> </a:t>
            </a:r>
            <a:r>
              <a:rPr lang="en-US" sz="3600" b="1" dirty="0">
                <a:latin typeface="Tahoma"/>
                <a:cs typeface="Tahoma"/>
                <a:hlinkClick r:id="rId3"/>
              </a:rPr>
              <a:t>zeweixu2@illinois.edu</a:t>
            </a:r>
            <a:r>
              <a:rPr lang="en-US" sz="3600" b="1" dirty="0">
                <a:latin typeface="Tahoma"/>
                <a:cs typeface="Tahoma"/>
              </a:rPr>
              <a:t> </a:t>
            </a:r>
            <a:endParaRPr lang="en-US" sz="3600" dirty="0">
              <a:solidFill>
                <a:srgbClr val="008000"/>
              </a:solidFill>
              <a:latin typeface="Tahoma" charset="0"/>
            </a:endParaRPr>
          </a:p>
        </p:txBody>
      </p:sp>
      <p:sp>
        <p:nvSpPr>
          <p:cNvPr id="5" name="Slide Number Placeholder 3"/>
          <p:cNvSpPr>
            <a:spLocks noGrp="1"/>
          </p:cNvSpPr>
          <p:nvPr>
            <p:ph type="sldNum" sz="quarter" idx="10"/>
          </p:nvPr>
        </p:nvSpPr>
        <p:spPr>
          <a:xfrm>
            <a:off x="8813800" y="6356350"/>
            <a:ext cx="330200"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a:latin typeface="Tahoma" charset="0"/>
            </a:endParaRPr>
          </a:p>
          <a:p>
            <a:pPr>
              <a:defRPr/>
            </a:pPr>
            <a:fld id="{A454E1AF-7DAE-AA42-AAA3-C73C4E2FAC02}" type="slidenum">
              <a:rPr lang="en-US" sz="1000" b="0" smtClean="0">
                <a:latin typeface="Tahoma" charset="0"/>
              </a:rPr>
              <a:pPr>
                <a:defRPr/>
              </a:pPr>
              <a:t>19</a:t>
            </a:fld>
            <a:endParaRPr lang="en-US" sz="1000" b="0" dirty="0">
              <a:latin typeface="Tahoma" charset="0"/>
            </a:endParaRPr>
          </a:p>
        </p:txBody>
      </p:sp>
    </p:spTree>
    <p:extLst>
      <p:ext uri="{BB962C8B-B14F-4D97-AF65-F5344CB8AC3E}">
        <p14:creationId xmlns:p14="http://schemas.microsoft.com/office/powerpoint/2010/main" val="139338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US" altLang="zh-CN" sz="2800" b="1" i="0" u="none" strike="noStrike" cap="none" dirty="0">
                <a:solidFill>
                  <a:schemeClr val="dk1"/>
                </a:solidFill>
                <a:latin typeface="Arial"/>
                <a:ea typeface="Arial"/>
                <a:cs typeface="Arial"/>
                <a:sym typeface="Arial"/>
              </a:rPr>
              <a:t>Background</a:t>
            </a:r>
            <a:endParaRPr sz="2800" b="1" i="0" u="none" strike="noStrike" cap="none" dirty="0">
              <a:solidFill>
                <a:schemeClr val="dk1"/>
              </a:solidFill>
              <a:latin typeface="Arial"/>
              <a:ea typeface="Arial"/>
              <a:cs typeface="Arial"/>
              <a:sym typeface="Arial"/>
            </a:endParaRPr>
          </a:p>
        </p:txBody>
      </p:sp>
      <p:sp>
        <p:nvSpPr>
          <p:cNvPr id="117" name="Striped Right Arrow 116"/>
          <p:cNvSpPr/>
          <p:nvPr/>
        </p:nvSpPr>
        <p:spPr>
          <a:xfrm>
            <a:off x="5519120" y="3578939"/>
            <a:ext cx="488869" cy="406400"/>
          </a:xfrm>
          <a:prstGeom prst="stripedRightArrow">
            <a:avLst>
              <a:gd name="adj1" fmla="val 50000"/>
              <a:gd name="adj2" fmla="val 50000"/>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 name="TextBox 5"/>
          <p:cNvSpPr txBox="1">
            <a:spLocks noChangeArrowheads="1"/>
          </p:cNvSpPr>
          <p:nvPr/>
        </p:nvSpPr>
        <p:spPr bwMode="auto">
          <a:xfrm>
            <a:off x="3612436" y="6012872"/>
            <a:ext cx="191912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marL="0" marR="0" lvl="0" indent="0" defTabSz="914400" eaLnBrk="1" fontAlgn="auto" latinLnBrk="0" hangingPunct="1">
              <a:lnSpc>
                <a:spcPct val="100000"/>
              </a:lnSpc>
              <a:spcBef>
                <a:spcPts val="0"/>
              </a:spcBef>
              <a:spcAft>
                <a:spcPts val="0"/>
              </a:spcAft>
              <a:buClrTx/>
              <a:buSzTx/>
              <a:buFont typeface="Arial" charset="0"/>
              <a:buNone/>
              <a:tabLst/>
              <a:defRPr/>
            </a:pPr>
            <a:r>
              <a:rPr lang="en-US" altLang="zh-CN" sz="1400" dirty="0">
                <a:solidFill>
                  <a:srgbClr val="000000"/>
                </a:solidFill>
                <a:latin typeface="Calibri" charset="0"/>
              </a:rPr>
              <a:t>Streamline</a:t>
            </a:r>
            <a:r>
              <a:rPr lang="zh-CN" altLang="en-US" sz="1400" dirty="0">
                <a:solidFill>
                  <a:srgbClr val="000000"/>
                </a:solidFill>
                <a:latin typeface="Calibri" charset="0"/>
              </a:rPr>
              <a:t> </a:t>
            </a:r>
            <a:r>
              <a:rPr lang="en-US" altLang="zh-CN" sz="1400" dirty="0">
                <a:solidFill>
                  <a:srgbClr val="000000"/>
                </a:solidFill>
                <a:latin typeface="Calibri" charset="0"/>
              </a:rPr>
              <a:t>mapping</a:t>
            </a:r>
            <a:endParaRPr lang="en-US" sz="1400" dirty="0">
              <a:solidFill>
                <a:srgbClr val="000000"/>
              </a:solidFill>
              <a:latin typeface="Calibri" charset="0"/>
            </a:endParaRPr>
          </a:p>
        </p:txBody>
      </p:sp>
      <p:sp>
        <p:nvSpPr>
          <p:cNvPr id="129" name="Isosceles Triangle 9"/>
          <p:cNvSpPr/>
          <p:nvPr/>
        </p:nvSpPr>
        <p:spPr>
          <a:xfrm rot="5400000">
            <a:off x="574354" y="3316208"/>
            <a:ext cx="4437969" cy="841375"/>
          </a:xfrm>
          <a:prstGeom prst="triangle">
            <a:avLst>
              <a:gd name="adj" fmla="val 50669"/>
            </a:avLst>
          </a:prstGeom>
          <a:gradFill>
            <a:gsLst>
              <a:gs pos="0">
                <a:schemeClr val="tx2">
                  <a:alpha val="74000"/>
                </a:schemeClr>
              </a:gs>
              <a:gs pos="100000">
                <a:schemeClr val="accent1">
                  <a:tint val="50000"/>
                  <a:shade val="100000"/>
                  <a:satMod val="350000"/>
                </a:schemeClr>
              </a:gs>
            </a:gsLst>
            <a:lin ang="9720000" scaled="0"/>
          </a:gra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44" name="Group 143"/>
          <p:cNvGrpSpPr/>
          <p:nvPr/>
        </p:nvGrpSpPr>
        <p:grpSpPr>
          <a:xfrm>
            <a:off x="6007990" y="1551406"/>
            <a:ext cx="3136010" cy="4996676"/>
            <a:chOff x="5696290" y="1551986"/>
            <a:chExt cx="3136010" cy="4996676"/>
          </a:xfrm>
        </p:grpSpPr>
        <p:sp>
          <p:nvSpPr>
            <p:cNvPr id="99" name="Rounded Rectangle 98"/>
            <p:cNvSpPr>
              <a:spLocks noChangeArrowheads="1"/>
            </p:cNvSpPr>
            <p:nvPr/>
          </p:nvSpPr>
          <p:spPr bwMode="auto">
            <a:xfrm>
              <a:off x="5696290" y="1551986"/>
              <a:ext cx="2963862" cy="4437968"/>
            </a:xfrm>
            <a:prstGeom prst="roundRect">
              <a:avLst>
                <a:gd name="adj" fmla="val 16667"/>
              </a:avLst>
            </a:prstGeom>
            <a:gradFill rotWithShape="1">
              <a:gsLst>
                <a:gs pos="0">
                  <a:schemeClr val="bg1"/>
                </a:gs>
                <a:gs pos="100000">
                  <a:schemeClr val="accent1"/>
                </a:gs>
              </a:gsLst>
              <a:lin ang="0" scaled="1"/>
            </a:gradFill>
            <a:ln w="25400" algn="ctr">
              <a:solidFill>
                <a:schemeClr val="accent1"/>
              </a:solidFill>
              <a:round/>
              <a:headEnd/>
              <a:tailEnd/>
            </a:ln>
            <a:effectLst>
              <a:outerShdw dist="38100" dir="18900000" algn="tr" rotWithShape="0">
                <a:srgbClr val="000000">
                  <a:alpha val="42999"/>
                </a:srgbClr>
              </a:outerShdw>
            </a:effectLst>
          </p:spPr>
          <p:txBody>
            <a:bodyPr anchor="ctr"/>
            <a:lstStyle/>
            <a:p>
              <a:pPr algn="ctr" fontAlgn="auto">
                <a:spcBef>
                  <a:spcPts val="0"/>
                </a:spcBef>
                <a:spcAft>
                  <a:spcPts val="0"/>
                </a:spcAft>
                <a:defRPr/>
              </a:pPr>
              <a:endParaRPr lang="en-US">
                <a:solidFill>
                  <a:schemeClr val="dk1"/>
                </a:solidFill>
                <a:latin typeface="+mn-lt"/>
                <a:cs typeface="+mn-cs"/>
              </a:endParaRPr>
            </a:p>
          </p:txBody>
        </p:sp>
        <p:sp>
          <p:nvSpPr>
            <p:cNvPr id="109" name="TextBox 36"/>
            <p:cNvSpPr txBox="1">
              <a:spLocks noChangeArrowheads="1"/>
            </p:cNvSpPr>
            <p:nvPr/>
          </p:nvSpPr>
          <p:spPr bwMode="auto">
            <a:xfrm>
              <a:off x="6083963" y="1599634"/>
              <a:ext cx="213205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600" dirty="0">
                  <a:solidFill>
                    <a:srgbClr val="000000"/>
                  </a:solidFill>
                  <a:latin typeface="Arial"/>
                  <a:ea typeface="Arial"/>
                  <a:cs typeface="Arial"/>
                </a:rPr>
                <a:t>scientific disciplines</a:t>
              </a:r>
              <a:endParaRPr lang="en-US" sz="1600" dirty="0">
                <a:latin typeface="Calibri" charset="0"/>
              </a:endParaRPr>
            </a:p>
          </p:txBody>
        </p:sp>
        <p:sp>
          <p:nvSpPr>
            <p:cNvPr id="98" name="TextBox 1"/>
            <p:cNvSpPr txBox="1">
              <a:spLocks noChangeArrowheads="1"/>
            </p:cNvSpPr>
            <p:nvPr/>
          </p:nvSpPr>
          <p:spPr bwMode="auto">
            <a:xfrm>
              <a:off x="7003500" y="6302599"/>
              <a:ext cx="18288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altLang="zh-CN" sz="1000" dirty="0">
                  <a:solidFill>
                    <a:schemeClr val="bg1">
                      <a:lumMod val="75000"/>
                    </a:schemeClr>
                  </a:solidFill>
                </a:rPr>
                <a:t>Image</a:t>
              </a:r>
              <a:r>
                <a:rPr lang="en-US" sz="1000" dirty="0">
                  <a:solidFill>
                    <a:schemeClr val="bg1">
                      <a:lumMod val="75000"/>
                    </a:schemeClr>
                  </a:solidFill>
                </a:rPr>
                <a:t> courtesy of </a:t>
              </a:r>
              <a:r>
                <a:rPr lang="en-US" altLang="zh-CN" sz="1000" dirty="0">
                  <a:solidFill>
                    <a:schemeClr val="bg1">
                      <a:lumMod val="75000"/>
                    </a:schemeClr>
                  </a:solidFill>
                </a:rPr>
                <a:t>Google</a:t>
              </a:r>
              <a:endParaRPr lang="en-US" sz="1000" dirty="0">
                <a:solidFill>
                  <a:schemeClr val="bg1">
                    <a:lumMod val="75000"/>
                  </a:schemeClr>
                </a:solidFill>
              </a:endParaRPr>
            </a:p>
          </p:txBody>
        </p:sp>
        <p:pic>
          <p:nvPicPr>
            <p:cNvPr id="89" name="Picture 88"/>
            <p:cNvPicPr>
              <a:picLocks noChangeAspect="1"/>
            </p:cNvPicPr>
            <p:nvPr/>
          </p:nvPicPr>
          <p:blipFill>
            <a:blip r:embed="rId3"/>
            <a:stretch>
              <a:fillRect/>
            </a:stretch>
          </p:blipFill>
          <p:spPr>
            <a:xfrm>
              <a:off x="6873979" y="2068821"/>
              <a:ext cx="1342037" cy="1022532"/>
            </a:xfrm>
            <a:prstGeom prst="rect">
              <a:avLst/>
            </a:prstGeom>
          </p:spPr>
        </p:pic>
        <p:sp>
          <p:nvSpPr>
            <p:cNvPr id="132" name="TextBox 35"/>
            <p:cNvSpPr txBox="1">
              <a:spLocks noChangeArrowheads="1"/>
            </p:cNvSpPr>
            <p:nvPr/>
          </p:nvSpPr>
          <p:spPr bwMode="auto">
            <a:xfrm>
              <a:off x="5823525" y="2324390"/>
              <a:ext cx="1050454" cy="523220"/>
            </a:xfrm>
            <a:prstGeom prst="rect">
              <a:avLst/>
            </a:prstGeom>
            <a:noFill/>
            <a:ln w="9525">
              <a:noFill/>
              <a:miter lim="800000"/>
              <a:headEnd/>
              <a:tailEnd/>
            </a:ln>
          </p:spPr>
          <p:txBody>
            <a:bodyPr wrap="square">
              <a:spAutoFit/>
            </a:bodyPr>
            <a:lstStyle/>
            <a:p>
              <a:pPr algn="ctr">
                <a:defRPr/>
              </a:pPr>
              <a:r>
                <a:rPr lang="en-US" dirty="0"/>
                <a:t>agriculture suitability</a:t>
              </a:r>
              <a:endParaRPr lang="en-US" sz="1400" dirty="0">
                <a:latin typeface="Calibri" pitchFamily="34" charset="0"/>
                <a:cs typeface="+mn-cs"/>
              </a:endParaRPr>
            </a:p>
          </p:txBody>
        </p:sp>
        <p:pic>
          <p:nvPicPr>
            <p:cNvPr id="134" name="Picture 133"/>
            <p:cNvPicPr>
              <a:picLocks noChangeAspect="1"/>
            </p:cNvPicPr>
            <p:nvPr/>
          </p:nvPicPr>
          <p:blipFill>
            <a:blip r:embed="rId4"/>
            <a:stretch>
              <a:fillRect/>
            </a:stretch>
          </p:blipFill>
          <p:spPr>
            <a:xfrm>
              <a:off x="6873979" y="3231679"/>
              <a:ext cx="1342038" cy="887805"/>
            </a:xfrm>
            <a:prstGeom prst="rect">
              <a:avLst/>
            </a:prstGeom>
          </p:spPr>
        </p:pic>
        <p:sp>
          <p:nvSpPr>
            <p:cNvPr id="135" name="TextBox 35"/>
            <p:cNvSpPr txBox="1">
              <a:spLocks noChangeArrowheads="1"/>
            </p:cNvSpPr>
            <p:nvPr/>
          </p:nvSpPr>
          <p:spPr bwMode="auto">
            <a:xfrm>
              <a:off x="5758764" y="3288844"/>
              <a:ext cx="1179975" cy="738664"/>
            </a:xfrm>
            <a:prstGeom prst="rect">
              <a:avLst/>
            </a:prstGeom>
            <a:noFill/>
            <a:ln w="9525">
              <a:noFill/>
              <a:miter lim="800000"/>
              <a:headEnd/>
              <a:tailEnd/>
            </a:ln>
          </p:spPr>
          <p:txBody>
            <a:bodyPr wrap="square">
              <a:spAutoFit/>
            </a:bodyPr>
            <a:lstStyle/>
            <a:p>
              <a:pPr algn="ctr">
                <a:defRPr/>
              </a:pPr>
              <a:r>
                <a:rPr lang="en-US" altLang="zh-CN" sz="1400" dirty="0">
                  <a:latin typeface="Calibri" pitchFamily="34" charset="0"/>
                  <a:cs typeface="+mn-cs"/>
                </a:rPr>
                <a:t>Wate</a:t>
              </a:r>
              <a:r>
                <a:rPr lang="en-US" altLang="zh-CN" dirty="0">
                  <a:latin typeface="Calibri" pitchFamily="34" charset="0"/>
                  <a:cs typeface="+mn-cs"/>
                </a:rPr>
                <a:t>r</a:t>
              </a:r>
              <a:r>
                <a:rPr lang="zh-CN" altLang="en-US" dirty="0">
                  <a:latin typeface="Calibri" pitchFamily="34" charset="0"/>
                  <a:cs typeface="+mn-cs"/>
                </a:rPr>
                <a:t> </a:t>
              </a:r>
              <a:r>
                <a:rPr lang="en-US" altLang="zh-CN" dirty="0">
                  <a:latin typeface="Calibri" pitchFamily="34" charset="0"/>
                  <a:cs typeface="+mn-cs"/>
                </a:rPr>
                <a:t>resource</a:t>
              </a:r>
              <a:r>
                <a:rPr lang="zh-CN" altLang="en-US" dirty="0">
                  <a:latin typeface="Calibri" pitchFamily="34" charset="0"/>
                  <a:cs typeface="+mn-cs"/>
                </a:rPr>
                <a:t> </a:t>
              </a:r>
              <a:r>
                <a:rPr lang="en-US" altLang="zh-CN" dirty="0">
                  <a:latin typeface="Calibri" pitchFamily="34" charset="0"/>
                  <a:cs typeface="+mn-cs"/>
                </a:rPr>
                <a:t>assessment</a:t>
              </a:r>
              <a:endParaRPr lang="en-US" sz="1400" dirty="0">
                <a:latin typeface="Calibri" pitchFamily="34" charset="0"/>
                <a:cs typeface="+mn-cs"/>
              </a:endParaRPr>
            </a:p>
          </p:txBody>
        </p:sp>
        <p:pic>
          <p:nvPicPr>
            <p:cNvPr id="136" name="Picture 135"/>
            <p:cNvPicPr>
              <a:picLocks noChangeAspect="1"/>
            </p:cNvPicPr>
            <p:nvPr/>
          </p:nvPicPr>
          <p:blipFill>
            <a:blip r:embed="rId5"/>
            <a:stretch>
              <a:fillRect/>
            </a:stretch>
          </p:blipFill>
          <p:spPr>
            <a:xfrm flipH="1">
              <a:off x="6873979" y="4261712"/>
              <a:ext cx="1342038" cy="788564"/>
            </a:xfrm>
            <a:prstGeom prst="rect">
              <a:avLst/>
            </a:prstGeom>
          </p:spPr>
        </p:pic>
        <p:sp>
          <p:nvSpPr>
            <p:cNvPr id="137" name="TextBox 35"/>
            <p:cNvSpPr txBox="1">
              <a:spLocks noChangeArrowheads="1"/>
            </p:cNvSpPr>
            <p:nvPr/>
          </p:nvSpPr>
          <p:spPr bwMode="auto">
            <a:xfrm>
              <a:off x="5810404" y="4417802"/>
              <a:ext cx="1179975" cy="523220"/>
            </a:xfrm>
            <a:prstGeom prst="rect">
              <a:avLst/>
            </a:prstGeom>
            <a:noFill/>
            <a:ln w="9525">
              <a:noFill/>
              <a:miter lim="800000"/>
              <a:headEnd/>
              <a:tailEnd/>
            </a:ln>
          </p:spPr>
          <p:txBody>
            <a:bodyPr wrap="square">
              <a:spAutoFit/>
            </a:bodyPr>
            <a:lstStyle/>
            <a:p>
              <a:pPr algn="ctr">
                <a:defRPr/>
              </a:pPr>
              <a:r>
                <a:rPr lang="en-US" altLang="zh-CN" sz="1400" dirty="0">
                  <a:latin typeface="Calibri" pitchFamily="34" charset="0"/>
                  <a:cs typeface="+mn-cs"/>
                </a:rPr>
                <a:t>River</a:t>
              </a:r>
              <a:r>
                <a:rPr lang="zh-CN" altLang="en-US" sz="1400" dirty="0">
                  <a:latin typeface="Calibri" pitchFamily="34" charset="0"/>
                  <a:cs typeface="+mn-cs"/>
                </a:rPr>
                <a:t> </a:t>
              </a:r>
              <a:r>
                <a:rPr lang="en-US" altLang="zh-CN" sz="1400" dirty="0">
                  <a:latin typeface="Calibri" pitchFamily="34" charset="0"/>
                  <a:cs typeface="+mn-cs"/>
                </a:rPr>
                <a:t>dynamics</a:t>
              </a:r>
              <a:endParaRPr lang="en-US" sz="1400" dirty="0">
                <a:latin typeface="Calibri" pitchFamily="34" charset="0"/>
                <a:cs typeface="+mn-cs"/>
              </a:endParaRPr>
            </a:p>
          </p:txBody>
        </p:sp>
        <p:pic>
          <p:nvPicPr>
            <p:cNvPr id="138" name="Picture 137"/>
            <p:cNvPicPr>
              <a:picLocks noChangeAspect="1"/>
            </p:cNvPicPr>
            <p:nvPr/>
          </p:nvPicPr>
          <p:blipFill rotWithShape="1">
            <a:blip r:embed="rId6"/>
            <a:srcRect l="2097" r="1826"/>
            <a:stretch/>
          </p:blipFill>
          <p:spPr>
            <a:xfrm>
              <a:off x="6873979" y="5175226"/>
              <a:ext cx="1342038" cy="681386"/>
            </a:xfrm>
            <a:prstGeom prst="rect">
              <a:avLst/>
            </a:prstGeom>
          </p:spPr>
        </p:pic>
        <p:sp>
          <p:nvSpPr>
            <p:cNvPr id="139" name="TextBox 35"/>
            <p:cNvSpPr txBox="1">
              <a:spLocks noChangeArrowheads="1"/>
            </p:cNvSpPr>
            <p:nvPr/>
          </p:nvSpPr>
          <p:spPr bwMode="auto">
            <a:xfrm>
              <a:off x="5823525" y="5225478"/>
              <a:ext cx="1179975" cy="523220"/>
            </a:xfrm>
            <a:prstGeom prst="rect">
              <a:avLst/>
            </a:prstGeom>
            <a:noFill/>
            <a:ln w="9525">
              <a:noFill/>
              <a:miter lim="800000"/>
              <a:headEnd/>
              <a:tailEnd/>
            </a:ln>
          </p:spPr>
          <p:txBody>
            <a:bodyPr wrap="square">
              <a:spAutoFit/>
            </a:bodyPr>
            <a:lstStyle/>
            <a:p>
              <a:pPr algn="ctr">
                <a:defRPr/>
              </a:pPr>
              <a:r>
                <a:rPr lang="en-US" altLang="zh-CN" dirty="0">
                  <a:latin typeface="Calibri" pitchFamily="34" charset="0"/>
                  <a:cs typeface="+mn-cs"/>
                </a:rPr>
                <a:t>Flood</a:t>
              </a:r>
              <a:r>
                <a:rPr lang="zh-CN" altLang="en-US" dirty="0">
                  <a:latin typeface="Calibri" pitchFamily="34" charset="0"/>
                  <a:cs typeface="+mn-cs"/>
                </a:rPr>
                <a:t> </a:t>
              </a:r>
              <a:r>
                <a:rPr lang="en-US" altLang="zh-CN" dirty="0">
                  <a:latin typeface="Calibri" pitchFamily="34" charset="0"/>
                  <a:cs typeface="+mn-cs"/>
                </a:rPr>
                <a:t>mapping</a:t>
              </a:r>
              <a:endParaRPr lang="en-US" sz="1400" dirty="0">
                <a:latin typeface="Calibri" pitchFamily="34" charset="0"/>
                <a:cs typeface="+mn-cs"/>
              </a:endParaRPr>
            </a:p>
          </p:txBody>
        </p:sp>
      </p:grpSp>
      <p:grpSp>
        <p:nvGrpSpPr>
          <p:cNvPr id="5" name="Group 4"/>
          <p:cNvGrpSpPr/>
          <p:nvPr/>
        </p:nvGrpSpPr>
        <p:grpSpPr>
          <a:xfrm>
            <a:off x="-33444" y="1517912"/>
            <a:ext cx="2559347" cy="4437968"/>
            <a:chOff x="266927" y="1535551"/>
            <a:chExt cx="2559347" cy="4437968"/>
          </a:xfrm>
        </p:grpSpPr>
        <p:grpSp>
          <p:nvGrpSpPr>
            <p:cNvPr id="142" name="Group 141"/>
            <p:cNvGrpSpPr/>
            <p:nvPr/>
          </p:nvGrpSpPr>
          <p:grpSpPr>
            <a:xfrm>
              <a:off x="266927" y="1535551"/>
              <a:ext cx="2373624" cy="4437968"/>
              <a:chOff x="266927" y="1535551"/>
              <a:chExt cx="2373624" cy="4437968"/>
            </a:xfrm>
          </p:grpSpPr>
          <p:sp>
            <p:nvSpPr>
              <p:cNvPr id="93" name="TextBox 32"/>
              <p:cNvSpPr txBox="1">
                <a:spLocks noChangeArrowheads="1"/>
              </p:cNvSpPr>
              <p:nvPr/>
            </p:nvSpPr>
            <p:spPr bwMode="auto">
              <a:xfrm>
                <a:off x="358452" y="2963280"/>
                <a:ext cx="98425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altLang="zh-CN" sz="1400" dirty="0">
                    <a:latin typeface="Calibri" charset="0"/>
                  </a:rPr>
                  <a:t>creeks</a:t>
                </a:r>
                <a:endParaRPr lang="en-US" sz="1400" dirty="0">
                  <a:latin typeface="Calibri" charset="0"/>
                </a:endParaRPr>
              </a:p>
            </p:txBody>
          </p:sp>
          <p:sp>
            <p:nvSpPr>
              <p:cNvPr id="94" name="TextBox 64"/>
              <p:cNvSpPr txBox="1">
                <a:spLocks noChangeArrowheads="1"/>
              </p:cNvSpPr>
              <p:nvPr/>
            </p:nvSpPr>
            <p:spPr bwMode="auto">
              <a:xfrm>
                <a:off x="406542" y="4058652"/>
                <a:ext cx="110331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altLang="zh-CN" sz="1400" dirty="0">
                    <a:latin typeface="Calibri" charset="0"/>
                  </a:rPr>
                  <a:t>Ponds</a:t>
                </a:r>
                <a:endParaRPr lang="en-US" sz="1400" dirty="0">
                  <a:latin typeface="Calibri" charset="0"/>
                </a:endParaRPr>
              </a:p>
            </p:txBody>
          </p:sp>
          <p:sp>
            <p:nvSpPr>
              <p:cNvPr id="95" name="TextBox 65"/>
              <p:cNvSpPr txBox="1">
                <a:spLocks noChangeArrowheads="1"/>
              </p:cNvSpPr>
              <p:nvPr/>
            </p:nvSpPr>
            <p:spPr bwMode="auto">
              <a:xfrm>
                <a:off x="266927" y="5113472"/>
                <a:ext cx="110331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altLang="zh-CN" sz="1400" dirty="0">
                    <a:latin typeface="Calibri" charset="0"/>
                  </a:rPr>
                  <a:t>Wetlands</a:t>
                </a:r>
                <a:endParaRPr lang="en-US" sz="1400" dirty="0">
                  <a:latin typeface="Calibri" charset="0"/>
                </a:endParaRPr>
              </a:p>
            </p:txBody>
          </p:sp>
          <p:sp>
            <p:nvSpPr>
              <p:cNvPr id="100" name="Rectangle 99"/>
              <p:cNvSpPr/>
              <p:nvPr/>
            </p:nvSpPr>
            <p:spPr>
              <a:xfrm>
                <a:off x="1173195" y="1535551"/>
                <a:ext cx="1467356" cy="4437968"/>
              </a:xfrm>
              <a:prstGeom prst="rect">
                <a:avLst/>
              </a:prstGeom>
              <a:gradFill flip="none" rotWithShape="1">
                <a:gsLst>
                  <a:gs pos="0">
                    <a:schemeClr val="accent1"/>
                  </a:gs>
                  <a:gs pos="100000">
                    <a:srgbClr val="FFFFFF"/>
                  </a:gs>
                </a:gsLst>
                <a:lin ang="10560000" scaled="0"/>
                <a:tileRect/>
              </a:gradFill>
              <a:ln>
                <a:noFill/>
              </a:ln>
              <a:effectLst>
                <a:glow rad="101600">
                  <a:schemeClr val="bg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TextBox 61"/>
              <p:cNvSpPr txBox="1">
                <a:spLocks noChangeArrowheads="1"/>
              </p:cNvSpPr>
              <p:nvPr/>
            </p:nvSpPr>
            <p:spPr bwMode="auto">
              <a:xfrm>
                <a:off x="500598" y="2006185"/>
                <a:ext cx="6407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altLang="zh-CN" sz="1400" dirty="0">
                    <a:latin typeface="Calibri" charset="0"/>
                  </a:rPr>
                  <a:t>river</a:t>
                </a:r>
                <a:endParaRPr lang="en-US" sz="1400" dirty="0">
                  <a:latin typeface="Calibri" charset="0"/>
                </a:endParaRPr>
              </a:p>
            </p:txBody>
          </p:sp>
          <p:pic>
            <p:nvPicPr>
              <p:cNvPr id="3" name="Picture 2"/>
              <p:cNvPicPr>
                <a:picLocks noChangeAspect="1"/>
              </p:cNvPicPr>
              <p:nvPr/>
            </p:nvPicPr>
            <p:blipFill>
              <a:blip r:embed="rId7"/>
              <a:stretch>
                <a:fillRect/>
              </a:stretch>
            </p:blipFill>
            <p:spPr>
              <a:xfrm>
                <a:off x="1270440" y="1740009"/>
                <a:ext cx="1279634" cy="846527"/>
              </a:xfrm>
              <a:prstGeom prst="rect">
                <a:avLst/>
              </a:prstGeom>
            </p:spPr>
          </p:pic>
          <p:pic>
            <p:nvPicPr>
              <p:cNvPr id="87" name="Picture 86"/>
              <p:cNvPicPr>
                <a:picLocks noChangeAspect="1"/>
              </p:cNvPicPr>
              <p:nvPr/>
            </p:nvPicPr>
            <p:blipFill>
              <a:blip r:embed="rId8"/>
              <a:stretch>
                <a:fillRect/>
              </a:stretch>
            </p:blipFill>
            <p:spPr>
              <a:xfrm>
                <a:off x="1270440" y="2736266"/>
                <a:ext cx="1279634" cy="865525"/>
              </a:xfrm>
              <a:prstGeom prst="rect">
                <a:avLst/>
              </a:prstGeom>
            </p:spPr>
          </p:pic>
          <p:pic>
            <p:nvPicPr>
              <p:cNvPr id="91" name="Picture 90"/>
              <p:cNvPicPr>
                <a:picLocks noChangeAspect="1"/>
              </p:cNvPicPr>
              <p:nvPr/>
            </p:nvPicPr>
            <p:blipFill>
              <a:blip r:embed="rId9"/>
              <a:stretch>
                <a:fillRect/>
              </a:stretch>
            </p:blipFill>
            <p:spPr>
              <a:xfrm>
                <a:off x="1273874" y="3790331"/>
                <a:ext cx="1259595" cy="770872"/>
              </a:xfrm>
              <a:prstGeom prst="rect">
                <a:avLst/>
              </a:prstGeom>
            </p:spPr>
          </p:pic>
          <p:pic>
            <p:nvPicPr>
              <p:cNvPr id="126" name="Picture 125"/>
              <p:cNvPicPr>
                <a:picLocks noChangeAspect="1"/>
              </p:cNvPicPr>
              <p:nvPr/>
            </p:nvPicPr>
            <p:blipFill>
              <a:blip r:embed="rId10"/>
              <a:stretch>
                <a:fillRect/>
              </a:stretch>
            </p:blipFill>
            <p:spPr>
              <a:xfrm>
                <a:off x="1282143" y="4756231"/>
                <a:ext cx="1251326" cy="938494"/>
              </a:xfrm>
              <a:prstGeom prst="rect">
                <a:avLst/>
              </a:prstGeom>
            </p:spPr>
          </p:pic>
        </p:grpSp>
        <p:sp>
          <p:nvSpPr>
            <p:cNvPr id="2" name="TextBox 1"/>
            <p:cNvSpPr txBox="1"/>
            <p:nvPr/>
          </p:nvSpPr>
          <p:spPr>
            <a:xfrm>
              <a:off x="1663045" y="5651251"/>
              <a:ext cx="1163229" cy="307777"/>
            </a:xfrm>
            <a:prstGeom prst="rect">
              <a:avLst/>
            </a:prstGeom>
            <a:noFill/>
          </p:spPr>
          <p:txBody>
            <a:bodyPr wrap="square" rtlCol="0">
              <a:spAutoFit/>
            </a:bodyPr>
            <a:lstStyle/>
            <a:p>
              <a:r>
                <a:rPr lang="mr-IN" altLang="zh-CN" dirty="0"/>
                <a:t>……</a:t>
              </a:r>
              <a:endParaRPr lang="en-US" dirty="0"/>
            </a:p>
          </p:txBody>
        </p:sp>
      </p:gr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3727" y="1795991"/>
            <a:ext cx="2315394" cy="3882737"/>
          </a:xfrm>
          <a:prstGeom prst="rect">
            <a:avLst/>
          </a:prstGeom>
        </p:spPr>
      </p:pic>
      <p:sp>
        <p:nvSpPr>
          <p:cNvPr id="31" name="Slide Number Placeholder 3">
            <a:extLst>
              <a:ext uri="{FF2B5EF4-FFF2-40B4-BE49-F238E27FC236}">
                <a16:creationId xmlns:a16="http://schemas.microsoft.com/office/drawing/2014/main" id="{2BF7201E-9616-204E-811E-5A05411E1BA8}"/>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a:latin typeface="Tahoma" charset="0"/>
            </a:endParaRPr>
          </a:p>
          <a:p>
            <a:pPr>
              <a:defRPr/>
            </a:pPr>
            <a:fld id="{A454E1AF-7DAE-AA42-AAA3-C73C4E2FAC02}" type="slidenum">
              <a:rPr lang="en-US" sz="1000" b="0" smtClean="0">
                <a:latin typeface="Tahoma" charset="0"/>
              </a:rPr>
              <a:pPr>
                <a:defRPr/>
              </a:pPr>
              <a:t>2</a:t>
            </a:fld>
            <a:endParaRPr lang="en-US" sz="1000" b="0" dirty="0">
              <a:latin typeface="Tahoma" charset="0"/>
            </a:endParaRPr>
          </a:p>
        </p:txBody>
      </p:sp>
    </p:spTree>
    <p:extLst>
      <p:ext uri="{BB962C8B-B14F-4D97-AF65-F5344CB8AC3E}">
        <p14:creationId xmlns:p14="http://schemas.microsoft.com/office/powerpoint/2010/main" val="149764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US" sz="2800" b="1" i="0" u="none" strike="noStrike" cap="none" dirty="0">
                <a:solidFill>
                  <a:schemeClr val="dk1"/>
                </a:solidFill>
                <a:latin typeface="Arial"/>
                <a:ea typeface="Arial"/>
                <a:cs typeface="Arial"/>
                <a:sym typeface="Arial"/>
              </a:rPr>
              <a:t>Why LiDAR?</a:t>
            </a:r>
            <a:endParaRPr sz="2800" b="1" i="0" u="none" strike="noStrike" cap="none" dirty="0">
              <a:solidFill>
                <a:schemeClr val="dk1"/>
              </a:solidFill>
              <a:latin typeface="Arial"/>
              <a:ea typeface="Arial"/>
              <a:cs typeface="Arial"/>
              <a:sym typeface="Arial"/>
            </a:endParaRPr>
          </a:p>
        </p:txBody>
      </p:sp>
      <p:sp>
        <p:nvSpPr>
          <p:cNvPr id="91" name="Shape 91"/>
          <p:cNvSpPr txBox="1">
            <a:spLocks noGrp="1"/>
          </p:cNvSpPr>
          <p:nvPr>
            <p:ph type="body" idx="1"/>
          </p:nvPr>
        </p:nvSpPr>
        <p:spPr>
          <a:xfrm>
            <a:off x="459482" y="1458890"/>
            <a:ext cx="4172908" cy="1220078"/>
          </a:xfrm>
          <a:prstGeom prst="rect">
            <a:avLst/>
          </a:prstGeom>
          <a:noFill/>
          <a:ln>
            <a:noFill/>
          </a:ln>
        </p:spPr>
        <p:txBody>
          <a:bodyPr spcFirstLastPara="1" wrap="square" lIns="91425" tIns="91425" rIns="91425" bIns="91425" anchor="t" anchorCtr="0">
            <a:noAutofit/>
          </a:bodyPr>
          <a:lstStyle/>
          <a:p>
            <a:pPr marL="342900">
              <a:lnSpc>
                <a:spcPct val="100000"/>
              </a:lnSpc>
              <a:buClr>
                <a:srgbClr val="000000"/>
              </a:buClr>
            </a:pPr>
            <a:r>
              <a:rPr lang="en-US" dirty="0">
                <a:solidFill>
                  <a:srgbClr val="000000"/>
                </a:solidFill>
              </a:rPr>
              <a:t>LiDAR uses NIR light in the form of laser pulses to measure reflectance distances to objects</a:t>
            </a:r>
            <a:endParaRPr lang="en-US" dirty="0"/>
          </a:p>
        </p:txBody>
      </p:sp>
      <p:sp>
        <p:nvSpPr>
          <p:cNvPr id="10" name="Slide Number Placeholder 3">
            <a:extLst>
              <a:ext uri="{FF2B5EF4-FFF2-40B4-BE49-F238E27FC236}">
                <a16:creationId xmlns:a16="http://schemas.microsoft.com/office/drawing/2014/main" id="{6645B989-E0E0-F346-9B23-E59094C99274}"/>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a:latin typeface="Tahoma" charset="0"/>
            </a:endParaRPr>
          </a:p>
          <a:p>
            <a:pPr>
              <a:defRPr/>
            </a:pPr>
            <a:fld id="{A454E1AF-7DAE-AA42-AAA3-C73C4E2FAC02}" type="slidenum">
              <a:rPr lang="en-US" sz="1000" b="0" smtClean="0">
                <a:latin typeface="Tahoma" charset="0"/>
              </a:rPr>
              <a:pPr>
                <a:defRPr/>
              </a:pPr>
              <a:t>3</a:t>
            </a:fld>
            <a:endParaRPr lang="en-US" sz="1000" b="0" dirty="0">
              <a:latin typeface="Tahoma" charset="0"/>
            </a:endParaRPr>
          </a:p>
        </p:txBody>
      </p:sp>
      <p:sp>
        <p:nvSpPr>
          <p:cNvPr id="3" name="TextBox 2">
            <a:extLst>
              <a:ext uri="{FF2B5EF4-FFF2-40B4-BE49-F238E27FC236}">
                <a16:creationId xmlns:a16="http://schemas.microsoft.com/office/drawing/2014/main" id="{B09E9F4E-BD23-42A2-8549-4F8A1692A702}"/>
              </a:ext>
            </a:extLst>
          </p:cNvPr>
          <p:cNvSpPr txBox="1"/>
          <p:nvPr/>
        </p:nvSpPr>
        <p:spPr>
          <a:xfrm>
            <a:off x="311700" y="3136945"/>
            <a:ext cx="4137891"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p:txBody>
      </p:sp>
      <p:sp>
        <p:nvSpPr>
          <p:cNvPr id="14" name="Shape 91">
            <a:extLst>
              <a:ext uri="{FF2B5EF4-FFF2-40B4-BE49-F238E27FC236}">
                <a16:creationId xmlns:a16="http://schemas.microsoft.com/office/drawing/2014/main" id="{BC8E7539-5ABC-4582-9218-C698F5CEC205}"/>
              </a:ext>
            </a:extLst>
          </p:cNvPr>
          <p:cNvSpPr txBox="1">
            <a:spLocks/>
          </p:cNvSpPr>
          <p:nvPr/>
        </p:nvSpPr>
        <p:spPr>
          <a:xfrm>
            <a:off x="387927" y="2785406"/>
            <a:ext cx="3620655" cy="1795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42900">
              <a:lnSpc>
                <a:spcPct val="100000"/>
              </a:lnSpc>
              <a:buClr>
                <a:srgbClr val="000000"/>
              </a:buClr>
            </a:pPr>
            <a:r>
              <a:rPr lang="en-US" dirty="0">
                <a:solidFill>
                  <a:schemeClr val="tx1"/>
                </a:solidFill>
              </a:rPr>
              <a:t>Laser pulses of LiDAR can penetrate many obstacles and provide multiple returns, which can generate precise, three-dimensional information of</a:t>
            </a:r>
            <a:r>
              <a:rPr lang="en-US" altLang="zh-CN" dirty="0">
                <a:solidFill>
                  <a:schemeClr val="tx1"/>
                </a:solidFill>
              </a:rPr>
              <a:t> land</a:t>
            </a:r>
            <a:r>
              <a:rPr lang="en-US" dirty="0">
                <a:solidFill>
                  <a:schemeClr val="tx1"/>
                </a:solidFill>
              </a:rPr>
              <a:t> surface characteristics</a:t>
            </a:r>
          </a:p>
          <a:p>
            <a:pPr marL="342900">
              <a:lnSpc>
                <a:spcPct val="100000"/>
              </a:lnSpc>
              <a:buClr>
                <a:srgbClr val="000000"/>
              </a:buClr>
            </a:pPr>
            <a:endParaRPr lang="en-US" dirty="0">
              <a:solidFill>
                <a:schemeClr val="tx1"/>
              </a:solidFill>
            </a:endParaRPr>
          </a:p>
        </p:txBody>
      </p:sp>
      <p:grpSp>
        <p:nvGrpSpPr>
          <p:cNvPr id="7" name="Group 6">
            <a:extLst>
              <a:ext uri="{FF2B5EF4-FFF2-40B4-BE49-F238E27FC236}">
                <a16:creationId xmlns:a16="http://schemas.microsoft.com/office/drawing/2014/main" id="{54AB7197-E98D-483E-A1F1-B5B4AE98E624}"/>
              </a:ext>
            </a:extLst>
          </p:cNvPr>
          <p:cNvGrpSpPr/>
          <p:nvPr/>
        </p:nvGrpSpPr>
        <p:grpSpPr>
          <a:xfrm>
            <a:off x="4267524" y="3871913"/>
            <a:ext cx="4199910" cy="2666999"/>
            <a:chOff x="4267524" y="3871913"/>
            <a:chExt cx="4199910" cy="2666999"/>
          </a:xfrm>
        </p:grpSpPr>
        <p:sp>
          <p:nvSpPr>
            <p:cNvPr id="11" name="TextBox 10"/>
            <p:cNvSpPr txBox="1">
              <a:spLocks noChangeArrowheads="1"/>
            </p:cNvSpPr>
            <p:nvPr/>
          </p:nvSpPr>
          <p:spPr bwMode="auto">
            <a:xfrm>
              <a:off x="5615710" y="6354246"/>
              <a:ext cx="2851723"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r>
                <a:rPr lang="en-US" altLang="zh-CN" sz="600" dirty="0">
                  <a:solidFill>
                    <a:schemeClr val="bg2">
                      <a:lumMod val="40000"/>
                      <a:lumOff val="60000"/>
                    </a:schemeClr>
                  </a:solidFill>
                </a:rPr>
                <a:t>Image</a:t>
              </a:r>
              <a:r>
                <a:rPr lang="en-US" sz="600" dirty="0">
                  <a:solidFill>
                    <a:schemeClr val="bg2">
                      <a:lumMod val="40000"/>
                      <a:lumOff val="60000"/>
                    </a:schemeClr>
                  </a:solidFill>
                </a:rPr>
                <a:t> courtesy : </a:t>
              </a:r>
              <a:r>
                <a:rPr lang="en-US" sz="600" dirty="0">
                  <a:solidFill>
                    <a:schemeClr val="bg2">
                      <a:lumMod val="40000"/>
                      <a:lumOff val="60000"/>
                    </a:schemeClr>
                  </a:solidFill>
                  <a:hlinkClick r:id="rId3">
                    <a:extLst>
                      <a:ext uri="{A12FA001-AC4F-418D-AE19-62706E023703}">
                        <ahyp:hlinkClr xmlns:ahyp="http://schemas.microsoft.com/office/drawing/2018/hyperlinkcolor" val="tx"/>
                      </a:ext>
                    </a:extLst>
                  </a:hlinkClick>
                </a:rPr>
                <a:t>https://www.pnas.org/content/pnas/116/4/1074/F2.large.jpg</a:t>
              </a:r>
              <a:endParaRPr lang="en-US" sz="600" dirty="0">
                <a:solidFill>
                  <a:schemeClr val="bg2">
                    <a:lumMod val="40000"/>
                    <a:lumOff val="60000"/>
                  </a:schemeClr>
                </a:solidFill>
              </a:endParaRPr>
            </a:p>
          </p:txBody>
        </p:sp>
        <p:pic>
          <p:nvPicPr>
            <p:cNvPr id="11266" name="Picture 2">
              <a:extLst>
                <a:ext uri="{FF2B5EF4-FFF2-40B4-BE49-F238E27FC236}">
                  <a16:creationId xmlns:a16="http://schemas.microsoft.com/office/drawing/2014/main" id="{EC4D6C9A-2B26-4A39-A6DB-E1270E6BF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524" y="3871913"/>
              <a:ext cx="4199910" cy="239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DD48A6F0-C99F-4F89-B7E3-C898D02FD38F}"/>
              </a:ext>
            </a:extLst>
          </p:cNvPr>
          <p:cNvGrpSpPr/>
          <p:nvPr/>
        </p:nvGrpSpPr>
        <p:grpSpPr>
          <a:xfrm>
            <a:off x="577271" y="4608512"/>
            <a:ext cx="3251201" cy="2151990"/>
            <a:chOff x="577271" y="4608512"/>
            <a:chExt cx="3251201" cy="2151990"/>
          </a:xfrm>
        </p:grpSpPr>
        <p:pic>
          <p:nvPicPr>
            <p:cNvPr id="5" name="Picture 4">
              <a:extLst>
                <a:ext uri="{FF2B5EF4-FFF2-40B4-BE49-F238E27FC236}">
                  <a16:creationId xmlns:a16="http://schemas.microsoft.com/office/drawing/2014/main" id="{31F42EE9-91EA-4D2F-86DE-FEC8E635AF3C}"/>
                </a:ext>
              </a:extLst>
            </p:cNvPr>
            <p:cNvPicPr>
              <a:picLocks noChangeAspect="1"/>
            </p:cNvPicPr>
            <p:nvPr/>
          </p:nvPicPr>
          <p:blipFill>
            <a:blip r:embed="rId5"/>
            <a:stretch>
              <a:fillRect/>
            </a:stretch>
          </p:blipFill>
          <p:spPr>
            <a:xfrm>
              <a:off x="1019204" y="4758058"/>
              <a:ext cx="2509087" cy="1725446"/>
            </a:xfrm>
            <a:prstGeom prst="rect">
              <a:avLst/>
            </a:prstGeom>
          </p:spPr>
        </p:pic>
        <p:sp>
          <p:nvSpPr>
            <p:cNvPr id="6" name="TextBox 5">
              <a:extLst>
                <a:ext uri="{FF2B5EF4-FFF2-40B4-BE49-F238E27FC236}">
                  <a16:creationId xmlns:a16="http://schemas.microsoft.com/office/drawing/2014/main" id="{CA3DF705-446B-4F9B-934E-F9FF9698FBF2}"/>
                </a:ext>
              </a:extLst>
            </p:cNvPr>
            <p:cNvSpPr txBox="1"/>
            <p:nvPr/>
          </p:nvSpPr>
          <p:spPr>
            <a:xfrm>
              <a:off x="1019203" y="4608512"/>
              <a:ext cx="2509087" cy="230832"/>
            </a:xfrm>
            <a:prstGeom prst="rect">
              <a:avLst/>
            </a:prstGeom>
            <a:noFill/>
          </p:spPr>
          <p:txBody>
            <a:bodyPr wrap="square" rtlCol="0">
              <a:spAutoFit/>
            </a:bodyPr>
            <a:lstStyle/>
            <a:p>
              <a:pPr algn="ctr"/>
              <a:r>
                <a:rPr lang="en-US" sz="900" dirty="0"/>
                <a:t>Example of LiDAR point cloud</a:t>
              </a:r>
            </a:p>
          </p:txBody>
        </p:sp>
        <p:sp>
          <p:nvSpPr>
            <p:cNvPr id="19" name="TextBox 18">
              <a:extLst>
                <a:ext uri="{FF2B5EF4-FFF2-40B4-BE49-F238E27FC236}">
                  <a16:creationId xmlns:a16="http://schemas.microsoft.com/office/drawing/2014/main" id="{624BF0CA-85C0-49E9-A710-85353C4B0B34}"/>
                </a:ext>
              </a:extLst>
            </p:cNvPr>
            <p:cNvSpPr txBox="1">
              <a:spLocks noChangeArrowheads="1"/>
            </p:cNvSpPr>
            <p:nvPr/>
          </p:nvSpPr>
          <p:spPr bwMode="auto">
            <a:xfrm>
              <a:off x="577271" y="6483503"/>
              <a:ext cx="325120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ctr"/>
              <a:r>
                <a:rPr lang="en-US" altLang="zh-CN" sz="600" dirty="0">
                  <a:solidFill>
                    <a:schemeClr val="bg2">
                      <a:lumMod val="40000"/>
                      <a:lumOff val="60000"/>
                    </a:schemeClr>
                  </a:solidFill>
                </a:rPr>
                <a:t>Image</a:t>
              </a:r>
              <a:r>
                <a:rPr lang="en-US" sz="600" dirty="0">
                  <a:solidFill>
                    <a:schemeClr val="bg2">
                      <a:lumMod val="40000"/>
                      <a:lumOff val="60000"/>
                    </a:schemeClr>
                  </a:solidFill>
                </a:rPr>
                <a:t> courtesy : https://raw.githubusercontent.com/Jean-Romain/storage/master/README/point-cloud-rotating.gif</a:t>
              </a:r>
            </a:p>
          </p:txBody>
        </p:sp>
      </p:grpSp>
      <p:grpSp>
        <p:nvGrpSpPr>
          <p:cNvPr id="12" name="Group 11">
            <a:extLst>
              <a:ext uri="{FF2B5EF4-FFF2-40B4-BE49-F238E27FC236}">
                <a16:creationId xmlns:a16="http://schemas.microsoft.com/office/drawing/2014/main" id="{3A660BC3-38BC-4912-84DC-DF2170CFAC4A}"/>
              </a:ext>
            </a:extLst>
          </p:cNvPr>
          <p:cNvGrpSpPr/>
          <p:nvPr/>
        </p:nvGrpSpPr>
        <p:grpSpPr>
          <a:xfrm>
            <a:off x="4997255" y="1515363"/>
            <a:ext cx="3470178" cy="2198053"/>
            <a:chOff x="4759422" y="1460776"/>
            <a:chExt cx="3470178" cy="2198053"/>
          </a:xfrm>
        </p:grpSpPr>
        <p:grpSp>
          <p:nvGrpSpPr>
            <p:cNvPr id="2" name="Group 1"/>
            <p:cNvGrpSpPr/>
            <p:nvPr/>
          </p:nvGrpSpPr>
          <p:grpSpPr>
            <a:xfrm>
              <a:off x="4759422" y="1460776"/>
              <a:ext cx="3470178" cy="1968224"/>
              <a:chOff x="5735721" y="3959503"/>
              <a:chExt cx="3227628" cy="1830654"/>
            </a:xfrm>
          </p:grpSpPr>
          <p:pic>
            <p:nvPicPr>
              <p:cNvPr id="8" name="Shape 103"/>
              <p:cNvPicPr preferRelativeResize="0"/>
              <p:nvPr/>
            </p:nvPicPr>
            <p:blipFill>
              <a:blip r:embed="rId6">
                <a:alphaModFix/>
              </a:blip>
              <a:stretch>
                <a:fillRect/>
              </a:stretch>
            </p:blipFill>
            <p:spPr>
              <a:xfrm>
                <a:off x="5735721" y="3959503"/>
                <a:ext cx="3227628" cy="1830654"/>
              </a:xfrm>
              <a:prstGeom prst="rect">
                <a:avLst/>
              </a:prstGeom>
              <a:noFill/>
              <a:ln>
                <a:noFill/>
              </a:ln>
            </p:spPr>
          </p:pic>
          <p:sp>
            <p:nvSpPr>
              <p:cNvPr id="9" name="Rectangle 8"/>
              <p:cNvSpPr/>
              <p:nvPr/>
            </p:nvSpPr>
            <p:spPr>
              <a:xfrm>
                <a:off x="6398950" y="3970013"/>
                <a:ext cx="860165" cy="1524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E36D0A91-A3D6-4BC1-A327-80F12A203112}"/>
                </a:ext>
              </a:extLst>
            </p:cNvPr>
            <p:cNvSpPr txBox="1">
              <a:spLocks noChangeArrowheads="1"/>
            </p:cNvSpPr>
            <p:nvPr/>
          </p:nvSpPr>
          <p:spPr bwMode="auto">
            <a:xfrm>
              <a:off x="4874847" y="3381830"/>
              <a:ext cx="335475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ctr"/>
              <a:r>
                <a:rPr lang="en-US" altLang="zh-CN" sz="600" dirty="0">
                  <a:solidFill>
                    <a:schemeClr val="bg2">
                      <a:lumMod val="40000"/>
                      <a:lumOff val="60000"/>
                    </a:schemeClr>
                  </a:solidFill>
                </a:rPr>
                <a:t>Image</a:t>
              </a:r>
              <a:r>
                <a:rPr lang="en-US" sz="600" dirty="0">
                  <a:solidFill>
                    <a:schemeClr val="bg2">
                      <a:lumMod val="40000"/>
                      <a:lumOff val="60000"/>
                    </a:schemeClr>
                  </a:solidFill>
                </a:rPr>
                <a:t> courtesy : </a:t>
              </a:r>
              <a:r>
                <a:rPr lang="en-US" sz="600" dirty="0">
                  <a:solidFill>
                    <a:schemeClr val="bg2">
                      <a:lumMod val="40000"/>
                      <a:lumOff val="60000"/>
                    </a:schemeClr>
                  </a:solidFill>
                  <a:hlinkClick r:id="rId7">
                    <a:extLst>
                      <a:ext uri="{A12FA001-AC4F-418D-AE19-62706E023703}">
                        <ahyp:hlinkClr xmlns:ahyp="http://schemas.microsoft.com/office/drawing/2018/hyperlinkcolor" val="tx"/>
                      </a:ext>
                    </a:extLst>
                  </a:hlinkClick>
                </a:rPr>
                <a:t>https://www.researchgate.net/figure/Typical-spectral-signature-of-different-surfaces-wwwmicroimagescom_fig6_283355006</a:t>
              </a:r>
              <a:endParaRPr lang="en-US" sz="600" dirty="0">
                <a:solidFill>
                  <a:schemeClr val="bg2">
                    <a:lumMod val="40000"/>
                    <a:lumOff val="60000"/>
                  </a:schemeClr>
                </a:solidFill>
              </a:endParaRPr>
            </a:p>
          </p:txBody>
        </p:sp>
      </p:grpSp>
    </p:spTree>
    <p:extLst>
      <p:ext uri="{BB962C8B-B14F-4D97-AF65-F5344CB8AC3E}">
        <p14:creationId xmlns:p14="http://schemas.microsoft.com/office/powerpoint/2010/main" val="2157627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altLang="zh-CN" b="1" dirty="0"/>
              <a:t>Traditional</a:t>
            </a:r>
            <a:r>
              <a:rPr lang="zh-CN" altLang="en-US" b="1" dirty="0"/>
              <a:t> </a:t>
            </a:r>
            <a:r>
              <a:rPr lang="en-US" altLang="zh-CN" b="1" dirty="0"/>
              <a:t>Methods</a:t>
            </a:r>
            <a:endParaRPr lang="en-US" b="1" dirty="0"/>
          </a:p>
        </p:txBody>
      </p:sp>
      <p:sp>
        <p:nvSpPr>
          <p:cNvPr id="3" name="Text Placeholder 2"/>
          <p:cNvSpPr>
            <a:spLocks noGrp="1"/>
          </p:cNvSpPr>
          <p:nvPr>
            <p:ph type="body" idx="1"/>
          </p:nvPr>
        </p:nvSpPr>
        <p:spPr>
          <a:xfrm>
            <a:off x="166255" y="1269479"/>
            <a:ext cx="8647545" cy="5451996"/>
          </a:xfrm>
        </p:spPr>
        <p:txBody>
          <a:bodyPr/>
          <a:lstStyle/>
          <a:p>
            <a:r>
              <a:rPr lang="en-US" altLang="zh-CN" sz="2000" dirty="0">
                <a:solidFill>
                  <a:schemeClr val="tx1"/>
                </a:solidFill>
                <a:latin typeface="Arial" charset="0"/>
                <a:ea typeface="Arial" charset="0"/>
                <a:cs typeface="Arial" charset="0"/>
              </a:rPr>
              <a:t>F</a:t>
            </a:r>
            <a:r>
              <a:rPr lang="en-US" sz="2000" dirty="0">
                <a:solidFill>
                  <a:schemeClr val="tx1"/>
                </a:solidFill>
                <a:latin typeface="Arial" charset="0"/>
                <a:ea typeface="Arial" charset="0"/>
                <a:cs typeface="Arial" charset="0"/>
              </a:rPr>
              <a:t>low accumulation techniques </a:t>
            </a:r>
            <a:r>
              <a:rPr lang="en-US" altLang="zh-CN" sz="2000" dirty="0">
                <a:solidFill>
                  <a:schemeClr val="tx1"/>
                </a:solidFill>
                <a:latin typeface="Arial" charset="0"/>
                <a:ea typeface="Arial" charset="0"/>
                <a:cs typeface="Arial" charset="0"/>
              </a:rPr>
              <a:t>are</a:t>
            </a:r>
            <a:r>
              <a:rPr lang="zh-CN" altLang="en-US" sz="2000" dirty="0">
                <a:solidFill>
                  <a:schemeClr val="tx1"/>
                </a:solidFill>
                <a:latin typeface="Arial" charset="0"/>
                <a:ea typeface="Arial" charset="0"/>
                <a:cs typeface="Arial" charset="0"/>
              </a:rPr>
              <a:t> </a:t>
            </a:r>
            <a:r>
              <a:rPr lang="en-US" altLang="zh-CN" sz="2000" dirty="0">
                <a:solidFill>
                  <a:schemeClr val="tx1"/>
                </a:solidFill>
                <a:latin typeface="Arial" charset="0"/>
                <a:ea typeface="Arial" charset="0"/>
                <a:cs typeface="Arial" charset="0"/>
              </a:rPr>
              <a:t>often</a:t>
            </a:r>
            <a:r>
              <a:rPr lang="zh-CN" altLang="en-US" sz="2000" dirty="0">
                <a:solidFill>
                  <a:schemeClr val="tx1"/>
                </a:solidFill>
                <a:latin typeface="Arial" charset="0"/>
                <a:ea typeface="Arial" charset="0"/>
                <a:cs typeface="Arial" charset="0"/>
              </a:rPr>
              <a:t> </a:t>
            </a:r>
            <a:r>
              <a:rPr lang="en-US" altLang="zh-CN" sz="2000" dirty="0">
                <a:solidFill>
                  <a:schemeClr val="tx1"/>
                </a:solidFill>
                <a:latin typeface="Arial" charset="0"/>
                <a:ea typeface="Arial" charset="0"/>
                <a:cs typeface="Arial" charset="0"/>
              </a:rPr>
              <a:t>used</a:t>
            </a:r>
            <a:r>
              <a:rPr lang="zh-CN" altLang="en-US" sz="2000" dirty="0">
                <a:solidFill>
                  <a:schemeClr val="tx1"/>
                </a:solidFill>
                <a:latin typeface="Arial" charset="0"/>
                <a:ea typeface="Arial" charset="0"/>
                <a:cs typeface="Arial" charset="0"/>
              </a:rPr>
              <a:t> </a:t>
            </a:r>
            <a:r>
              <a:rPr lang="en-US" altLang="zh-CN" sz="2000" dirty="0">
                <a:solidFill>
                  <a:schemeClr val="tx1"/>
                </a:solidFill>
                <a:latin typeface="Arial" charset="0"/>
                <a:ea typeface="Arial" charset="0"/>
                <a:cs typeface="Arial" charset="0"/>
              </a:rPr>
              <a:t>to</a:t>
            </a:r>
            <a:r>
              <a:rPr lang="zh-CN" altLang="en-US" sz="2000" dirty="0">
                <a:solidFill>
                  <a:schemeClr val="tx1"/>
                </a:solidFill>
                <a:latin typeface="Arial" charset="0"/>
                <a:ea typeface="Arial" charset="0"/>
                <a:cs typeface="Arial" charset="0"/>
              </a:rPr>
              <a:t> </a:t>
            </a:r>
            <a:r>
              <a:rPr lang="en-US" altLang="zh-CN" sz="2000" dirty="0">
                <a:solidFill>
                  <a:schemeClr val="tx1"/>
                </a:solidFill>
                <a:latin typeface="Arial" charset="0"/>
                <a:ea typeface="Arial" charset="0"/>
                <a:cs typeface="Arial" charset="0"/>
              </a:rPr>
              <a:t>derive</a:t>
            </a:r>
            <a:r>
              <a:rPr lang="zh-CN" altLang="en-US" sz="2000" dirty="0">
                <a:solidFill>
                  <a:schemeClr val="tx1"/>
                </a:solidFill>
                <a:latin typeface="Arial" charset="0"/>
                <a:ea typeface="Arial" charset="0"/>
                <a:cs typeface="Arial" charset="0"/>
              </a:rPr>
              <a:t> </a:t>
            </a:r>
            <a:r>
              <a:rPr lang="en-US" altLang="zh-CN" sz="2000" dirty="0">
                <a:solidFill>
                  <a:schemeClr val="tx1"/>
                </a:solidFill>
                <a:latin typeface="Arial" charset="0"/>
                <a:ea typeface="Arial" charset="0"/>
                <a:cs typeface="Arial" charset="0"/>
              </a:rPr>
              <a:t>stream</a:t>
            </a:r>
            <a:r>
              <a:rPr lang="zh-CN" altLang="en-US" sz="2000" dirty="0">
                <a:solidFill>
                  <a:schemeClr val="tx1"/>
                </a:solidFill>
                <a:latin typeface="Arial" charset="0"/>
                <a:ea typeface="Arial" charset="0"/>
                <a:cs typeface="Arial" charset="0"/>
              </a:rPr>
              <a:t> </a:t>
            </a:r>
            <a:r>
              <a:rPr lang="en-US" altLang="zh-CN" sz="2000" dirty="0">
                <a:solidFill>
                  <a:schemeClr val="tx1"/>
                </a:solidFill>
                <a:latin typeface="Arial" charset="0"/>
                <a:ea typeface="Arial" charset="0"/>
                <a:cs typeface="Arial" charset="0"/>
              </a:rPr>
              <a:t>networks</a:t>
            </a:r>
            <a:r>
              <a:rPr lang="zh-CN" altLang="en-US" sz="2000" dirty="0">
                <a:solidFill>
                  <a:schemeClr val="tx1"/>
                </a:solidFill>
                <a:latin typeface="Arial" charset="0"/>
                <a:ea typeface="Arial" charset="0"/>
                <a:cs typeface="Arial" charset="0"/>
              </a:rPr>
              <a:t> </a:t>
            </a:r>
            <a:r>
              <a:rPr lang="en-US" altLang="zh-CN" sz="2000" dirty="0">
                <a:solidFill>
                  <a:schemeClr val="tx1"/>
                </a:solidFill>
                <a:latin typeface="Arial" charset="0"/>
                <a:ea typeface="Arial" charset="0"/>
                <a:cs typeface="Arial" charset="0"/>
              </a:rPr>
              <a:t>from</a:t>
            </a:r>
            <a:r>
              <a:rPr lang="zh-CN" altLang="en-US" sz="2000" dirty="0">
                <a:solidFill>
                  <a:schemeClr val="tx1"/>
                </a:solidFill>
                <a:latin typeface="Arial" charset="0"/>
                <a:ea typeface="Arial" charset="0"/>
                <a:cs typeface="Arial" charset="0"/>
              </a:rPr>
              <a:t> </a:t>
            </a:r>
            <a:r>
              <a:rPr lang="en-US" sz="2000" dirty="0">
                <a:solidFill>
                  <a:schemeClr val="tx1"/>
                </a:solidFill>
                <a:latin typeface="Arial" charset="0"/>
                <a:ea typeface="Arial" charset="0"/>
                <a:cs typeface="Arial" charset="0"/>
              </a:rPr>
              <a:t>Digital Elevation Models (DEMs)</a:t>
            </a:r>
          </a:p>
          <a:p>
            <a:pPr lvl="1"/>
            <a:r>
              <a:rPr lang="en-US" altLang="zh-CN" sz="1600" dirty="0">
                <a:solidFill>
                  <a:schemeClr val="tx1"/>
                </a:solidFill>
                <a:latin typeface="Arial" charset="0"/>
                <a:ea typeface="Arial" charset="0"/>
                <a:cs typeface="Arial" charset="0"/>
              </a:rPr>
              <a:t>National</a:t>
            </a:r>
            <a:r>
              <a:rPr lang="zh-CN" altLang="en-US" sz="1600" dirty="0">
                <a:solidFill>
                  <a:schemeClr val="tx1"/>
                </a:solidFill>
                <a:latin typeface="Arial" charset="0"/>
                <a:ea typeface="Arial" charset="0"/>
                <a:cs typeface="Arial" charset="0"/>
              </a:rPr>
              <a:t> </a:t>
            </a:r>
            <a:r>
              <a:rPr lang="en-US" altLang="zh-CN" sz="1600" dirty="0">
                <a:solidFill>
                  <a:schemeClr val="tx1"/>
                </a:solidFill>
                <a:latin typeface="Arial" charset="0"/>
                <a:ea typeface="Arial" charset="0"/>
                <a:cs typeface="Arial" charset="0"/>
              </a:rPr>
              <a:t>Hydrography</a:t>
            </a:r>
            <a:r>
              <a:rPr lang="zh-CN" altLang="en-US" sz="1600" dirty="0">
                <a:solidFill>
                  <a:schemeClr val="tx1"/>
                </a:solidFill>
                <a:latin typeface="Arial" charset="0"/>
                <a:ea typeface="Arial" charset="0"/>
                <a:cs typeface="Arial" charset="0"/>
              </a:rPr>
              <a:t> </a:t>
            </a:r>
            <a:r>
              <a:rPr lang="en-US" altLang="zh-CN" sz="1600" dirty="0">
                <a:solidFill>
                  <a:schemeClr val="tx1"/>
                </a:solidFill>
                <a:latin typeface="Arial" charset="0"/>
                <a:ea typeface="Arial" charset="0"/>
                <a:cs typeface="Arial" charset="0"/>
              </a:rPr>
              <a:t>Dataset</a:t>
            </a:r>
          </a:p>
          <a:p>
            <a:endParaRPr lang="en-US" altLang="zh-CN" sz="2000" dirty="0">
              <a:solidFill>
                <a:schemeClr val="tx1"/>
              </a:solidFill>
              <a:latin typeface="Arial" charset="0"/>
              <a:ea typeface="Arial" charset="0"/>
              <a:cs typeface="Arial" charset="0"/>
            </a:endParaRPr>
          </a:p>
          <a:p>
            <a:r>
              <a:rPr lang="en-US" altLang="zh-CN" sz="2000" dirty="0">
                <a:solidFill>
                  <a:schemeClr val="tx1"/>
                </a:solidFill>
                <a:latin typeface="Arial" charset="0"/>
                <a:ea typeface="Arial" charset="0"/>
                <a:cs typeface="Arial" charset="0"/>
              </a:rPr>
              <a:t>Problems</a:t>
            </a:r>
          </a:p>
          <a:p>
            <a:pPr lvl="1"/>
            <a:r>
              <a:rPr lang="en-US" sz="1600" dirty="0">
                <a:solidFill>
                  <a:schemeClr val="tx1"/>
                </a:solidFill>
                <a:latin typeface="Arial" charset="0"/>
                <a:ea typeface="Arial" charset="0"/>
                <a:cs typeface="Arial" charset="0"/>
              </a:rPr>
              <a:t>Flow accumulation methods require appropriate thresholds to extract an accurate density of drainage lines</a:t>
            </a:r>
          </a:p>
          <a:p>
            <a:pPr lvl="1"/>
            <a:r>
              <a:rPr lang="en-US" sz="1600" dirty="0">
                <a:solidFill>
                  <a:schemeClr val="tx1"/>
                </a:solidFill>
                <a:latin typeface="Arial" charset="0"/>
                <a:ea typeface="Arial" charset="0"/>
                <a:cs typeface="Arial" charset="0"/>
              </a:rPr>
              <a:t>Elevation-derived drainage lines must be validated or edited using high-resolution image data or field data</a:t>
            </a:r>
          </a:p>
          <a:p>
            <a:pPr lvl="1"/>
            <a:r>
              <a:rPr lang="en-US" sz="1600" dirty="0">
                <a:solidFill>
                  <a:schemeClr val="tx1"/>
                </a:solidFill>
                <a:latin typeface="Arial" charset="0"/>
                <a:ea typeface="Arial" charset="0"/>
                <a:cs typeface="Arial" charset="0"/>
              </a:rPr>
              <a:t>At intersections between roads (or bridges) and valleys, flow accumulation could be obstructed by the higher elevation of roads, producing inaccurate extraction of drainage lines</a:t>
            </a:r>
            <a:endParaRPr lang="en-US" dirty="0">
              <a:solidFill>
                <a:schemeClr val="tx1"/>
              </a:solidFill>
              <a:latin typeface="Arial" charset="0"/>
              <a:ea typeface="Arial" charset="0"/>
              <a:cs typeface="Arial" charset="0"/>
            </a:endParaRP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20031702-E4AF-A24C-AC00-FF923FA3F3B4}"/>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a:latin typeface="Tahoma" charset="0"/>
            </a:endParaRPr>
          </a:p>
          <a:p>
            <a:pPr>
              <a:defRPr/>
            </a:pPr>
            <a:fld id="{A454E1AF-7DAE-AA42-AAA3-C73C4E2FAC02}" type="slidenum">
              <a:rPr lang="en-US" sz="1000" b="0" smtClean="0">
                <a:latin typeface="Tahoma" charset="0"/>
              </a:rPr>
              <a:pPr>
                <a:defRPr/>
              </a:pPr>
              <a:t>4</a:t>
            </a:fld>
            <a:endParaRPr lang="en-US" sz="1000" b="0" dirty="0">
              <a:latin typeface="Tahoma" charset="0"/>
            </a:endParaRPr>
          </a:p>
        </p:txBody>
      </p:sp>
      <p:pic>
        <p:nvPicPr>
          <p:cNvPr id="5" name="Picture 4"/>
          <p:cNvPicPr>
            <a:picLocks noChangeAspect="1"/>
          </p:cNvPicPr>
          <p:nvPr/>
        </p:nvPicPr>
        <p:blipFill rotWithShape="1">
          <a:blip r:embed="rId3"/>
          <a:srcRect b="3635"/>
          <a:stretch/>
        </p:blipFill>
        <p:spPr>
          <a:xfrm>
            <a:off x="5734372" y="2084023"/>
            <a:ext cx="2694247" cy="1331781"/>
          </a:xfrm>
          <a:prstGeom prst="rect">
            <a:avLst/>
          </a:prstGeom>
        </p:spPr>
      </p:pic>
      <p:sp>
        <p:nvSpPr>
          <p:cNvPr id="6" name="TextBox 5"/>
          <p:cNvSpPr txBox="1">
            <a:spLocks noChangeArrowheads="1"/>
          </p:cNvSpPr>
          <p:nvPr/>
        </p:nvSpPr>
        <p:spPr bwMode="auto">
          <a:xfrm>
            <a:off x="7315200" y="6302019"/>
            <a:ext cx="18288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altLang="zh-CN" sz="1000" dirty="0">
                <a:solidFill>
                  <a:schemeClr val="bg1">
                    <a:lumMod val="75000"/>
                  </a:schemeClr>
                </a:solidFill>
              </a:rPr>
              <a:t>Image</a:t>
            </a:r>
            <a:r>
              <a:rPr lang="en-US" sz="1000" dirty="0">
                <a:solidFill>
                  <a:schemeClr val="bg1">
                    <a:lumMod val="75000"/>
                  </a:schemeClr>
                </a:solidFill>
              </a:rPr>
              <a:t> courtesy of </a:t>
            </a:r>
            <a:r>
              <a:rPr lang="en-US" altLang="zh-CN" sz="1000" dirty="0">
                <a:solidFill>
                  <a:schemeClr val="bg1">
                    <a:lumMod val="75000"/>
                  </a:schemeClr>
                </a:solidFill>
              </a:rPr>
              <a:t>USGS</a:t>
            </a:r>
            <a:endParaRPr lang="en-US" sz="1000" dirty="0">
              <a:solidFill>
                <a:schemeClr val="bg1">
                  <a:lumMod val="75000"/>
                </a:schemeClr>
              </a:solidFill>
            </a:endParaRPr>
          </a:p>
        </p:txBody>
      </p:sp>
    </p:spTree>
    <p:extLst>
      <p:ext uri="{BB962C8B-B14F-4D97-AF65-F5344CB8AC3E}">
        <p14:creationId xmlns:p14="http://schemas.microsoft.com/office/powerpoint/2010/main" val="1378073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a:t>Deep</a:t>
            </a:r>
            <a:r>
              <a:rPr lang="zh-CN" altLang="en-US" b="1" dirty="0"/>
              <a:t> </a:t>
            </a:r>
            <a:r>
              <a:rPr lang="en-US" altLang="zh-CN" b="1" dirty="0"/>
              <a:t>learning</a:t>
            </a:r>
            <a:endParaRPr lang="en-US" b="1" dirty="0"/>
          </a:p>
        </p:txBody>
      </p:sp>
      <p:sp>
        <p:nvSpPr>
          <p:cNvPr id="3" name="Text Placeholder 2"/>
          <p:cNvSpPr>
            <a:spLocks noGrp="1"/>
          </p:cNvSpPr>
          <p:nvPr>
            <p:ph type="body" idx="1"/>
          </p:nvPr>
        </p:nvSpPr>
        <p:spPr>
          <a:xfrm>
            <a:off x="311700" y="1162374"/>
            <a:ext cx="8520600" cy="1529570"/>
          </a:xfrm>
        </p:spPr>
        <p:txBody>
          <a:bodyPr/>
          <a:lstStyle/>
          <a:p>
            <a:r>
              <a:rPr lang="en-US" altLang="zh-CN" dirty="0">
                <a:solidFill>
                  <a:schemeClr val="tx1"/>
                </a:solidFill>
              </a:rPr>
              <a:t>Deep</a:t>
            </a:r>
            <a:r>
              <a:rPr lang="zh-CN" altLang="en-US" dirty="0">
                <a:solidFill>
                  <a:schemeClr val="tx1"/>
                </a:solidFill>
              </a:rPr>
              <a:t> </a:t>
            </a:r>
            <a:r>
              <a:rPr lang="en-US" altLang="zh-CN" dirty="0">
                <a:solidFill>
                  <a:schemeClr val="tx1"/>
                </a:solidFill>
              </a:rPr>
              <a:t>learning</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a</a:t>
            </a:r>
            <a:r>
              <a:rPr lang="zh-CN" altLang="en-US" dirty="0">
                <a:solidFill>
                  <a:schemeClr val="tx1"/>
                </a:solidFill>
              </a:rPr>
              <a:t> </a:t>
            </a:r>
            <a:r>
              <a:rPr lang="en-US" altLang="zh-CN" dirty="0">
                <a:solidFill>
                  <a:schemeClr val="tx1"/>
                </a:solidFill>
              </a:rPr>
              <a:t>type</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r>
              <a:rPr lang="zh-CN" altLang="en-US" dirty="0">
                <a:solidFill>
                  <a:schemeClr val="tx1"/>
                </a:solidFill>
              </a:rPr>
              <a:t> </a:t>
            </a:r>
            <a:r>
              <a:rPr lang="en-US" altLang="zh-CN" dirty="0">
                <a:solidFill>
                  <a:schemeClr val="tx1"/>
                </a:solidFill>
              </a:rPr>
              <a:t>algorithms</a:t>
            </a:r>
            <a:r>
              <a:rPr lang="zh-CN" altLang="en-US" dirty="0">
                <a:solidFill>
                  <a:schemeClr val="tx1"/>
                </a:solidFill>
              </a:rPr>
              <a:t> </a:t>
            </a:r>
            <a:r>
              <a:rPr lang="en-US" altLang="zh-CN" dirty="0">
                <a:solidFill>
                  <a:schemeClr val="tx1"/>
                </a:solidFill>
              </a:rPr>
              <a:t>that</a:t>
            </a:r>
            <a:r>
              <a:rPr lang="zh-CN" altLang="en-US" dirty="0">
                <a:solidFill>
                  <a:schemeClr val="tx1"/>
                </a:solidFill>
              </a:rPr>
              <a:t> </a:t>
            </a:r>
            <a:r>
              <a:rPr lang="en-US" altLang="zh-CN" dirty="0">
                <a:solidFill>
                  <a:schemeClr val="tx1"/>
                </a:solidFill>
              </a:rPr>
              <a:t>uses</a:t>
            </a:r>
            <a:r>
              <a:rPr lang="zh-CN" altLang="en-US" dirty="0">
                <a:solidFill>
                  <a:schemeClr val="tx1"/>
                </a:solidFill>
              </a:rPr>
              <a:t> </a:t>
            </a:r>
            <a:r>
              <a:rPr lang="en-US" dirty="0">
                <a:solidFill>
                  <a:schemeClr val="tx1"/>
                </a:solidFill>
              </a:rPr>
              <a:t>multiple layers</a:t>
            </a:r>
            <a:r>
              <a:rPr lang="zh-CN" altLang="en-US" dirty="0">
                <a:solidFill>
                  <a:schemeClr val="tx1"/>
                </a:solidFill>
              </a:rPr>
              <a:t> </a:t>
            </a:r>
            <a:r>
              <a:rPr lang="en-US" altLang="zh-CN" dirty="0">
                <a:solidFill>
                  <a:schemeClr val="tx1"/>
                </a:solidFill>
              </a:rPr>
              <a:t>(normally</a:t>
            </a:r>
            <a:r>
              <a:rPr lang="zh-CN" altLang="en-US" dirty="0">
                <a:solidFill>
                  <a:schemeClr val="tx1"/>
                </a:solidFill>
              </a:rPr>
              <a:t> </a:t>
            </a:r>
            <a:r>
              <a:rPr lang="en-US" altLang="zh-CN" dirty="0">
                <a:solidFill>
                  <a:schemeClr val="tx1"/>
                </a:solidFill>
              </a:rPr>
              <a:t>more</a:t>
            </a:r>
            <a:r>
              <a:rPr lang="zh-CN" altLang="en-US" dirty="0">
                <a:solidFill>
                  <a:schemeClr val="tx1"/>
                </a:solidFill>
              </a:rPr>
              <a:t> </a:t>
            </a:r>
            <a:r>
              <a:rPr lang="en-US" altLang="zh-CN" dirty="0">
                <a:solidFill>
                  <a:schemeClr val="tx1"/>
                </a:solidFill>
              </a:rPr>
              <a:t>than</a:t>
            </a:r>
            <a:r>
              <a:rPr lang="zh-CN" altLang="en-US" dirty="0">
                <a:solidFill>
                  <a:schemeClr val="tx1"/>
                </a:solidFill>
              </a:rPr>
              <a:t> </a:t>
            </a:r>
            <a:r>
              <a:rPr lang="en-US" altLang="zh-CN" dirty="0">
                <a:solidFill>
                  <a:schemeClr val="tx1"/>
                </a:solidFill>
              </a:rPr>
              <a:t>two</a:t>
            </a:r>
            <a:r>
              <a:rPr lang="zh-CN" altLang="en-US" dirty="0">
                <a:solidFill>
                  <a:schemeClr val="tx1"/>
                </a:solidFill>
              </a:rPr>
              <a:t> </a:t>
            </a:r>
            <a:r>
              <a:rPr lang="en-US" altLang="zh-CN" dirty="0">
                <a:solidFill>
                  <a:schemeClr val="tx1"/>
                </a:solidFill>
              </a:rPr>
              <a:t>hidden</a:t>
            </a:r>
            <a:r>
              <a:rPr lang="zh-CN" altLang="en-US" dirty="0">
                <a:solidFill>
                  <a:schemeClr val="tx1"/>
                </a:solidFill>
              </a:rPr>
              <a:t> </a:t>
            </a:r>
            <a:r>
              <a:rPr lang="en-US" altLang="zh-CN" dirty="0">
                <a:solidFill>
                  <a:schemeClr val="tx1"/>
                </a:solidFill>
              </a:rPr>
              <a:t>layers)</a:t>
            </a:r>
            <a:r>
              <a:rPr lang="en-US" dirty="0">
                <a:solidFill>
                  <a:schemeClr val="tx1"/>
                </a:solidFill>
              </a:rPr>
              <a:t> to progressively extract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learn</a:t>
            </a:r>
            <a:r>
              <a:rPr lang="en-US" dirty="0">
                <a:solidFill>
                  <a:schemeClr val="tx1"/>
                </a:solidFill>
              </a:rPr>
              <a:t> </a:t>
            </a:r>
            <a:r>
              <a:rPr lang="en-US" altLang="zh-CN" dirty="0">
                <a:solidFill>
                  <a:schemeClr val="tx1"/>
                </a:solidFill>
              </a:rPr>
              <a:t>representations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multiple</a:t>
            </a:r>
            <a:r>
              <a:rPr lang="zh-CN" altLang="en-US" dirty="0">
                <a:solidFill>
                  <a:schemeClr val="tx1"/>
                </a:solidFill>
              </a:rPr>
              <a:t> </a:t>
            </a:r>
            <a:r>
              <a:rPr lang="en-US" altLang="zh-CN" dirty="0">
                <a:solidFill>
                  <a:schemeClr val="tx1"/>
                </a:solidFill>
              </a:rPr>
              <a:t>levels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abstraction</a:t>
            </a:r>
            <a:r>
              <a:rPr lang="zh-CN" altLang="en-US" dirty="0">
                <a:solidFill>
                  <a:schemeClr val="tx1"/>
                </a:solidFill>
              </a:rPr>
              <a:t> </a:t>
            </a:r>
            <a:r>
              <a:rPr lang="en-US" altLang="zh-CN" dirty="0">
                <a:solidFill>
                  <a:schemeClr val="tx1"/>
                </a:solidFill>
              </a:rPr>
              <a:t>(</a:t>
            </a:r>
            <a:r>
              <a:rPr lang="en-US" dirty="0" err="1">
                <a:solidFill>
                  <a:schemeClr val="tx1"/>
                </a:solidFill>
              </a:rPr>
              <a:t>LeCun</a:t>
            </a:r>
            <a:r>
              <a:rPr lang="zh-CN" altLang="en-US" dirty="0">
                <a:solidFill>
                  <a:schemeClr val="tx1"/>
                </a:solidFill>
              </a:rPr>
              <a:t> </a:t>
            </a:r>
            <a:r>
              <a:rPr lang="en-US" altLang="zh-CN" dirty="0">
                <a:solidFill>
                  <a:schemeClr val="tx1"/>
                </a:solidFill>
              </a:rPr>
              <a:t>et</a:t>
            </a:r>
            <a:r>
              <a:rPr lang="zh-CN" altLang="en-US" dirty="0">
                <a:solidFill>
                  <a:schemeClr val="tx1"/>
                </a:solidFill>
              </a:rPr>
              <a:t> </a:t>
            </a:r>
            <a:r>
              <a:rPr lang="en-US" altLang="zh-CN" dirty="0">
                <a:solidFill>
                  <a:schemeClr val="tx1"/>
                </a:solidFill>
              </a:rPr>
              <a:t>al.,</a:t>
            </a:r>
            <a:r>
              <a:rPr lang="zh-CN" altLang="en-US" dirty="0">
                <a:solidFill>
                  <a:schemeClr val="tx1"/>
                </a:solidFill>
              </a:rPr>
              <a:t> </a:t>
            </a:r>
            <a:r>
              <a:rPr lang="en-US" altLang="zh-CN" dirty="0">
                <a:solidFill>
                  <a:schemeClr val="tx1"/>
                </a:solidFill>
              </a:rPr>
              <a:t>2015)</a:t>
            </a:r>
            <a:r>
              <a:rPr lang="en-US" dirty="0">
                <a:solidFill>
                  <a:schemeClr val="tx1"/>
                </a:solidFill>
              </a:rPr>
              <a:t>. </a:t>
            </a:r>
          </a:p>
          <a:p>
            <a:endParaRPr lang="en-US" altLang="zh-CN" dirty="0">
              <a:solidFill>
                <a:schemeClr val="tx1"/>
              </a:solidFill>
            </a:endParaRPr>
          </a:p>
        </p:txBody>
      </p:sp>
      <p:sp>
        <p:nvSpPr>
          <p:cNvPr id="9" name="TextBox 8"/>
          <p:cNvSpPr txBox="1">
            <a:spLocks noChangeArrowheads="1"/>
          </p:cNvSpPr>
          <p:nvPr/>
        </p:nvSpPr>
        <p:spPr bwMode="auto">
          <a:xfrm>
            <a:off x="7547674" y="6623493"/>
            <a:ext cx="18288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altLang="zh-CN" sz="1000" dirty="0">
                <a:solidFill>
                  <a:schemeClr val="bg1">
                    <a:lumMod val="75000"/>
                  </a:schemeClr>
                </a:solidFill>
              </a:rPr>
              <a:t>Image</a:t>
            </a:r>
            <a:r>
              <a:rPr lang="en-US" sz="1000" dirty="0">
                <a:solidFill>
                  <a:schemeClr val="bg1">
                    <a:lumMod val="75000"/>
                  </a:schemeClr>
                </a:solidFill>
              </a:rPr>
              <a:t> courtesy of </a:t>
            </a:r>
            <a:r>
              <a:rPr lang="en-US" altLang="zh-CN" sz="1000" dirty="0">
                <a:solidFill>
                  <a:schemeClr val="bg1">
                    <a:lumMod val="75000"/>
                  </a:schemeClr>
                </a:solidFill>
              </a:rPr>
              <a:t>Google</a:t>
            </a:r>
            <a:endParaRPr lang="en-US" sz="1000" dirty="0">
              <a:solidFill>
                <a:schemeClr val="bg1">
                  <a:lumMod val="75000"/>
                </a:schemeClr>
              </a:solidFill>
            </a:endParaRPr>
          </a:p>
        </p:txBody>
      </p:sp>
      <p:sp>
        <p:nvSpPr>
          <p:cNvPr id="11" name="Slide Number Placeholder 3">
            <a:extLst>
              <a:ext uri="{FF2B5EF4-FFF2-40B4-BE49-F238E27FC236}">
                <a16:creationId xmlns:a16="http://schemas.microsoft.com/office/drawing/2014/main" id="{883D0F30-6EAD-294D-9D30-A9D0F445D46D}"/>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dirty="0">
              <a:latin typeface="Tahoma" charset="0"/>
            </a:endParaRPr>
          </a:p>
          <a:p>
            <a:pPr>
              <a:defRPr/>
            </a:pPr>
            <a:r>
              <a:rPr lang="en-US" altLang="zh-CN" sz="1000" b="0" dirty="0">
                <a:latin typeface="Tahoma" charset="0"/>
              </a:rPr>
              <a:t>6</a:t>
            </a:r>
            <a:endParaRPr lang="en-US" sz="1000" b="0" dirty="0">
              <a:latin typeface="Tahoma" charset="0"/>
            </a:endParaRPr>
          </a:p>
        </p:txBody>
      </p:sp>
      <p:pic>
        <p:nvPicPr>
          <p:cNvPr id="5122" name="Picture 2">
            <a:extLst>
              <a:ext uri="{FF2B5EF4-FFF2-40B4-BE49-F238E27FC236}">
                <a16:creationId xmlns:a16="http://schemas.microsoft.com/office/drawing/2014/main" id="{F42AC1C6-311C-4AE8-9BE3-5B7A1B817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771" y="2691503"/>
            <a:ext cx="6546457" cy="35596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6092084-BEC0-4301-AF97-C53CBED5DE17}"/>
              </a:ext>
            </a:extLst>
          </p:cNvPr>
          <p:cNvSpPr txBox="1"/>
          <p:nvPr/>
        </p:nvSpPr>
        <p:spPr>
          <a:xfrm>
            <a:off x="1736436" y="6356350"/>
            <a:ext cx="5384800" cy="200055"/>
          </a:xfrm>
          <a:prstGeom prst="rect">
            <a:avLst/>
          </a:prstGeom>
          <a:noFill/>
        </p:spPr>
        <p:txBody>
          <a:bodyPr wrap="square" rtlCol="0">
            <a:spAutoFit/>
          </a:bodyPr>
          <a:lstStyle/>
          <a:p>
            <a:pPr algn="ctr"/>
            <a:r>
              <a:rPr lang="en-US" altLang="zh-CN" sz="700" dirty="0">
                <a:solidFill>
                  <a:schemeClr val="bg2">
                    <a:lumMod val="40000"/>
                    <a:lumOff val="60000"/>
                  </a:schemeClr>
                </a:solidFill>
              </a:rPr>
              <a:t>Image</a:t>
            </a:r>
            <a:r>
              <a:rPr lang="en-US" sz="700" dirty="0">
                <a:solidFill>
                  <a:schemeClr val="bg2">
                    <a:lumMod val="40000"/>
                    <a:lumOff val="60000"/>
                  </a:schemeClr>
                </a:solidFill>
              </a:rPr>
              <a:t> courtesy: </a:t>
            </a:r>
            <a:r>
              <a:rPr lang="en-US" sz="700" dirty="0">
                <a:solidFill>
                  <a:schemeClr val="tx2">
                    <a:lumMod val="75000"/>
                  </a:schemeClr>
                </a:solidFill>
                <a:hlinkClick r:id="rId4">
                  <a:extLst>
                    <a:ext uri="{A12FA001-AC4F-418D-AE19-62706E023703}">
                      <ahyp:hlinkClr xmlns:ahyp="http://schemas.microsoft.com/office/drawing/2018/hyperlinkcolor" val="tx"/>
                    </a:ext>
                  </a:extLst>
                </a:hlinkClick>
              </a:rPr>
              <a:t>https://www.pnas.org/content/pnas/116/4/1074/F2.large.jpg</a:t>
            </a:r>
            <a:endParaRPr lang="en-US" sz="700" dirty="0">
              <a:solidFill>
                <a:schemeClr val="tx2">
                  <a:lumMod val="75000"/>
                </a:schemeClr>
              </a:solidFill>
            </a:endParaRPr>
          </a:p>
        </p:txBody>
      </p:sp>
    </p:spTree>
    <p:extLst>
      <p:ext uri="{BB962C8B-B14F-4D97-AF65-F5344CB8AC3E}">
        <p14:creationId xmlns:p14="http://schemas.microsoft.com/office/powerpoint/2010/main" val="183695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b="1" dirty="0"/>
              <a:t>Convolutional</a:t>
            </a:r>
            <a:r>
              <a:rPr lang="zh-CN" altLang="en-US" b="1" dirty="0"/>
              <a:t> </a:t>
            </a:r>
            <a:r>
              <a:rPr lang="en-US" altLang="zh-CN" b="1" dirty="0"/>
              <a:t>Neural</a:t>
            </a:r>
            <a:r>
              <a:rPr lang="zh-CN" altLang="en-US" b="1" dirty="0"/>
              <a:t> </a:t>
            </a:r>
            <a:r>
              <a:rPr lang="en-US" altLang="zh-CN" b="1" dirty="0"/>
              <a:t>Network</a:t>
            </a:r>
            <a:endParaRPr lang="en-US" b="1" dirty="0"/>
          </a:p>
        </p:txBody>
      </p:sp>
      <p:sp>
        <p:nvSpPr>
          <p:cNvPr id="3" name="Text Placeholder 2"/>
          <p:cNvSpPr>
            <a:spLocks noGrp="1"/>
          </p:cNvSpPr>
          <p:nvPr>
            <p:ph type="body" idx="1"/>
          </p:nvPr>
        </p:nvSpPr>
        <p:spPr>
          <a:xfrm>
            <a:off x="311700" y="1551709"/>
            <a:ext cx="8520600" cy="4923703"/>
          </a:xfrm>
        </p:spPr>
        <p:txBody>
          <a:bodyPr/>
          <a:lstStyle/>
          <a:p>
            <a:r>
              <a:rPr lang="en-US" altLang="zh-CN" dirty="0">
                <a:solidFill>
                  <a:schemeClr val="tx1"/>
                </a:solidFill>
              </a:rPr>
              <a:t>A</a:t>
            </a:r>
            <a:r>
              <a:rPr lang="zh-CN" altLang="en-US" dirty="0">
                <a:solidFill>
                  <a:schemeClr val="tx1"/>
                </a:solidFill>
              </a:rPr>
              <a:t> </a:t>
            </a:r>
            <a:r>
              <a:rPr lang="en-US" altLang="zh-CN" dirty="0">
                <a:solidFill>
                  <a:schemeClr val="tx1"/>
                </a:solidFill>
              </a:rPr>
              <a:t>convolutional</a:t>
            </a:r>
            <a:r>
              <a:rPr lang="zh-CN" altLang="en-US" dirty="0">
                <a:solidFill>
                  <a:schemeClr val="tx1"/>
                </a:solidFill>
              </a:rPr>
              <a:t> </a:t>
            </a:r>
            <a:r>
              <a:rPr lang="en-US" altLang="zh-CN" dirty="0">
                <a:solidFill>
                  <a:schemeClr val="tx1"/>
                </a:solidFill>
              </a:rPr>
              <a:t>neural</a:t>
            </a:r>
            <a:r>
              <a:rPr lang="zh-CN" altLang="en-US" dirty="0">
                <a:solidFill>
                  <a:schemeClr val="tx1"/>
                </a:solidFill>
              </a:rPr>
              <a:t> </a:t>
            </a:r>
            <a:r>
              <a:rPr lang="en-US" altLang="zh-CN" dirty="0">
                <a:solidFill>
                  <a:schemeClr val="tx1"/>
                </a:solidFill>
              </a:rPr>
              <a:t>network</a:t>
            </a:r>
            <a:r>
              <a:rPr lang="zh-CN" altLang="en-US" dirty="0">
                <a:solidFill>
                  <a:schemeClr val="tx1"/>
                </a:solidFill>
              </a:rPr>
              <a:t> </a:t>
            </a:r>
            <a:r>
              <a:rPr lang="en-US" altLang="zh-CN" dirty="0">
                <a:solidFill>
                  <a:schemeClr val="tx1"/>
                </a:solidFill>
              </a:rPr>
              <a:t>(CNN)</a:t>
            </a:r>
            <a:r>
              <a:rPr lang="zh-CN" altLang="en-US" dirty="0">
                <a:solidFill>
                  <a:schemeClr val="tx1"/>
                </a:solidFill>
              </a:rPr>
              <a:t> </a:t>
            </a:r>
            <a:r>
              <a:rPr lang="en-US" altLang="en-US" dirty="0">
                <a:solidFill>
                  <a:schemeClr val="tx1"/>
                </a:solidFill>
              </a:rPr>
              <a:t>is a</a:t>
            </a:r>
            <a:r>
              <a:rPr lang="zh-CN" altLang="en-US" dirty="0">
                <a:solidFill>
                  <a:schemeClr val="tx1"/>
                </a:solidFill>
              </a:rPr>
              <a:t> </a:t>
            </a:r>
            <a:r>
              <a:rPr lang="en-US" altLang="zh-CN" dirty="0">
                <a:solidFill>
                  <a:schemeClr val="tx1"/>
                </a:solidFill>
              </a:rPr>
              <a:t>type</a:t>
            </a:r>
            <a:r>
              <a:rPr lang="zh-CN" altLang="en-US" dirty="0">
                <a:solidFill>
                  <a:schemeClr val="tx1"/>
                </a:solidFill>
              </a:rPr>
              <a:t> </a:t>
            </a:r>
            <a:r>
              <a:rPr lang="en-US" altLang="zh-CN" dirty="0">
                <a:solidFill>
                  <a:schemeClr val="tx1"/>
                </a:solidFill>
              </a:rPr>
              <a:t>of</a:t>
            </a:r>
            <a:r>
              <a:rPr lang="en-US" altLang="en-US" dirty="0">
                <a:solidFill>
                  <a:schemeClr val="tx1"/>
                </a:solidFill>
              </a:rPr>
              <a:t> </a:t>
            </a:r>
            <a:r>
              <a:rPr lang="en-US" altLang="zh-CN" dirty="0">
                <a:solidFill>
                  <a:schemeClr val="tx1"/>
                </a:solidFill>
              </a:rPr>
              <a:t>deep</a:t>
            </a:r>
            <a:r>
              <a:rPr lang="zh-CN" altLang="en-US" dirty="0">
                <a:solidFill>
                  <a:schemeClr val="tx1"/>
                </a:solidFill>
              </a:rPr>
              <a:t> </a:t>
            </a:r>
            <a:r>
              <a:rPr lang="en-US" altLang="zh-CN" dirty="0">
                <a:solidFill>
                  <a:schemeClr val="tx1"/>
                </a:solidFill>
              </a:rPr>
              <a:t>learning</a:t>
            </a:r>
            <a:r>
              <a:rPr lang="zh-CN" altLang="en-US" dirty="0">
                <a:solidFill>
                  <a:schemeClr val="tx1"/>
                </a:solidFill>
              </a:rPr>
              <a:t> </a:t>
            </a:r>
            <a:r>
              <a:rPr lang="en-US" altLang="zh-CN" dirty="0">
                <a:solidFill>
                  <a:schemeClr val="tx1"/>
                </a:solidFill>
              </a:rPr>
              <a:t>networks</a:t>
            </a:r>
            <a:r>
              <a:rPr lang="en-US" altLang="en-US" dirty="0">
                <a:solidFill>
                  <a:schemeClr val="tx1"/>
                </a:solidFill>
              </a:rPr>
              <a:t> </a:t>
            </a:r>
            <a:r>
              <a:rPr lang="en-US" altLang="zh-CN" dirty="0">
                <a:solidFill>
                  <a:schemeClr val="tx1"/>
                </a:solidFill>
              </a:rPr>
              <a:t>that</a:t>
            </a:r>
            <a:r>
              <a:rPr lang="zh-CN" altLang="en-US" dirty="0">
                <a:solidFill>
                  <a:schemeClr val="tx1"/>
                </a:solidFill>
              </a:rPr>
              <a:t> </a:t>
            </a:r>
            <a:r>
              <a:rPr lang="en-US" altLang="zh-CN" dirty="0">
                <a:solidFill>
                  <a:schemeClr val="tx1"/>
                </a:solidFill>
              </a:rPr>
              <a:t>uses</a:t>
            </a:r>
            <a:r>
              <a:rPr lang="en-US" altLang="en-US" dirty="0">
                <a:solidFill>
                  <a:schemeClr val="tx1"/>
                </a:solidFill>
              </a:rPr>
              <a:t> convolutional layers</a:t>
            </a:r>
            <a:r>
              <a:rPr lang="zh-CN" altLang="en-US" dirty="0">
                <a:solidFill>
                  <a:schemeClr val="tx1"/>
                </a:solidFill>
              </a:rPr>
              <a:t> </a:t>
            </a:r>
            <a:r>
              <a:rPr lang="en-US" altLang="en-US" dirty="0">
                <a:solidFill>
                  <a:schemeClr val="tx1"/>
                </a:solidFill>
              </a:rPr>
              <a:t>(and some other layers)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achieve</a:t>
            </a:r>
            <a:r>
              <a:rPr lang="zh-CN" altLang="en-US" dirty="0">
                <a:solidFill>
                  <a:schemeClr val="tx1"/>
                </a:solidFill>
              </a:rPr>
              <a:t> </a:t>
            </a:r>
            <a:r>
              <a:rPr lang="en-US" altLang="zh-CN" dirty="0">
                <a:solidFill>
                  <a:schemeClr val="tx1"/>
                </a:solidFill>
              </a:rPr>
              <a:t>an</a:t>
            </a:r>
            <a:r>
              <a:rPr lang="zh-CN" altLang="en-US" dirty="0">
                <a:solidFill>
                  <a:schemeClr val="tx1"/>
                </a:solidFill>
              </a:rPr>
              <a:t> </a:t>
            </a:r>
            <a:r>
              <a:rPr lang="en-US" altLang="zh-CN" dirty="0">
                <a:solidFill>
                  <a:schemeClr val="tx1"/>
                </a:solidFill>
              </a:rPr>
              <a:t>efficient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accurate</a:t>
            </a:r>
            <a:r>
              <a:rPr lang="en-US" dirty="0">
                <a:solidFill>
                  <a:schemeClr val="tx1"/>
                </a:solidFill>
              </a:rPr>
              <a:t> </a:t>
            </a:r>
            <a:r>
              <a:rPr lang="en-US" altLang="zh-CN" dirty="0">
                <a:solidFill>
                  <a:schemeClr val="tx1"/>
                </a:solidFill>
              </a:rPr>
              <a:t>feature</a:t>
            </a:r>
            <a:r>
              <a:rPr lang="zh-CN" altLang="en-US" dirty="0">
                <a:solidFill>
                  <a:schemeClr val="tx1"/>
                </a:solidFill>
              </a:rPr>
              <a:t> </a:t>
            </a:r>
            <a:r>
              <a:rPr lang="en-US" altLang="zh-CN" dirty="0">
                <a:solidFill>
                  <a:schemeClr val="tx1"/>
                </a:solidFill>
              </a:rPr>
              <a:t>extraction</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classification</a:t>
            </a:r>
            <a:r>
              <a:rPr lang="zh-CN" altLang="en-US" dirty="0">
                <a:solidFill>
                  <a:schemeClr val="tx1"/>
                </a:solidFill>
              </a:rPr>
              <a:t> </a:t>
            </a:r>
            <a:r>
              <a:rPr lang="en-US" altLang="zh-CN" dirty="0">
                <a:solidFill>
                  <a:schemeClr val="tx1"/>
                </a:solidFill>
              </a:rPr>
              <a:t>or</a:t>
            </a:r>
            <a:r>
              <a:rPr lang="zh-CN" altLang="en-US" dirty="0">
                <a:solidFill>
                  <a:schemeClr val="tx1"/>
                </a:solidFill>
              </a:rPr>
              <a:t> </a:t>
            </a:r>
            <a:r>
              <a:rPr lang="en-US" altLang="zh-CN" dirty="0">
                <a:solidFill>
                  <a:schemeClr val="tx1"/>
                </a:solidFill>
              </a:rPr>
              <a:t>segmentation</a:t>
            </a:r>
            <a:r>
              <a:rPr lang="zh-CN" altLang="en-US" dirty="0">
                <a:solidFill>
                  <a:schemeClr val="tx1"/>
                </a:solidFill>
              </a:rPr>
              <a:t> </a:t>
            </a:r>
            <a:r>
              <a:rPr lang="en-US" altLang="zh-CN" dirty="0">
                <a:solidFill>
                  <a:schemeClr val="tx1"/>
                </a:solidFill>
              </a:rPr>
              <a:t>problems</a:t>
            </a:r>
            <a:r>
              <a:rPr lang="zh-CN" altLang="en-US" dirty="0">
                <a:solidFill>
                  <a:schemeClr val="tx1"/>
                </a:solidFill>
              </a:rPr>
              <a:t> </a:t>
            </a:r>
            <a:r>
              <a:rPr lang="en-US" altLang="zh-CN" dirty="0">
                <a:solidFill>
                  <a:schemeClr val="tx1"/>
                </a:solidFill>
              </a:rPr>
              <a:t>using</a:t>
            </a:r>
            <a:r>
              <a:rPr lang="zh-CN" altLang="en-US" dirty="0">
                <a:solidFill>
                  <a:schemeClr val="tx1"/>
                </a:solidFill>
              </a:rPr>
              <a:t> </a:t>
            </a:r>
            <a:r>
              <a:rPr lang="en-US" altLang="zh-CN" dirty="0">
                <a:solidFill>
                  <a:schemeClr val="tx1"/>
                </a:solidFill>
              </a:rPr>
              <a:t>a</a:t>
            </a:r>
            <a:r>
              <a:rPr lang="zh-CN" altLang="en-US" dirty="0">
                <a:solidFill>
                  <a:schemeClr val="tx1"/>
                </a:solidFill>
              </a:rPr>
              <a:t> </a:t>
            </a:r>
            <a:r>
              <a:rPr lang="en-US" altLang="zh-CN" dirty="0">
                <a:solidFill>
                  <a:schemeClr val="tx1"/>
                </a:solidFill>
              </a:rPr>
              <a:t>local</a:t>
            </a:r>
            <a:r>
              <a:rPr lang="zh-CN" altLang="en-US" dirty="0">
                <a:solidFill>
                  <a:schemeClr val="tx1"/>
                </a:solidFill>
              </a:rPr>
              <a:t> </a:t>
            </a:r>
            <a:r>
              <a:rPr lang="en-US" altLang="zh-CN" dirty="0">
                <a:solidFill>
                  <a:schemeClr val="tx1"/>
                </a:solidFill>
              </a:rPr>
              <a:t>connectivity</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weights</a:t>
            </a:r>
            <a:r>
              <a:rPr lang="zh-CN" altLang="en-US" dirty="0">
                <a:solidFill>
                  <a:schemeClr val="tx1"/>
                </a:solidFill>
              </a:rPr>
              <a:t> </a:t>
            </a:r>
            <a:r>
              <a:rPr lang="en-US" altLang="zh-CN" dirty="0">
                <a:solidFill>
                  <a:schemeClr val="tx1"/>
                </a:solidFill>
              </a:rPr>
              <a:t>sharing</a:t>
            </a:r>
            <a:r>
              <a:rPr lang="zh-CN" altLang="en-US" dirty="0">
                <a:solidFill>
                  <a:schemeClr val="tx1"/>
                </a:solidFill>
              </a:rPr>
              <a:t> </a:t>
            </a:r>
            <a:r>
              <a:rPr lang="en-US" altLang="zh-CN" dirty="0">
                <a:solidFill>
                  <a:schemeClr val="tx1"/>
                </a:solidFill>
              </a:rPr>
              <a:t>architecture</a:t>
            </a:r>
            <a:r>
              <a:rPr lang="en-US" altLang="en-US" dirty="0">
                <a:solidFill>
                  <a:schemeClr val="tx1"/>
                </a:solidFill>
              </a:rPr>
              <a:t>.  </a:t>
            </a:r>
            <a:endParaRPr lang="en-US" dirty="0"/>
          </a:p>
        </p:txBody>
      </p:sp>
      <p:grpSp>
        <p:nvGrpSpPr>
          <p:cNvPr id="12" name="Group 11">
            <a:extLst>
              <a:ext uri="{FF2B5EF4-FFF2-40B4-BE49-F238E27FC236}">
                <a16:creationId xmlns:a16="http://schemas.microsoft.com/office/drawing/2014/main" id="{91064B7B-6CAB-457B-A75C-8A5F8793C0F9}"/>
              </a:ext>
            </a:extLst>
          </p:cNvPr>
          <p:cNvGrpSpPr/>
          <p:nvPr/>
        </p:nvGrpSpPr>
        <p:grpSpPr>
          <a:xfrm>
            <a:off x="301676" y="3347574"/>
            <a:ext cx="3669319" cy="2580468"/>
            <a:chOff x="301676" y="4166057"/>
            <a:chExt cx="3669319" cy="258046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76" y="4166057"/>
              <a:ext cx="3669319" cy="258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736706" y="6118951"/>
              <a:ext cx="799258" cy="3018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dirty="0"/>
                <a:t>A filter</a:t>
              </a:r>
            </a:p>
          </p:txBody>
        </p:sp>
        <p:cxnSp>
          <p:nvCxnSpPr>
            <p:cNvPr id="7" name="Straight Arrow Connector 6"/>
            <p:cNvCxnSpPr>
              <a:cxnSpLocks noChangeShapeType="1"/>
            </p:cNvCxnSpPr>
            <p:nvPr/>
          </p:nvCxnSpPr>
          <p:spPr bwMode="auto">
            <a:xfrm>
              <a:off x="1972851" y="4725677"/>
              <a:ext cx="0" cy="248720"/>
            </a:xfrm>
            <a:prstGeom prst="straightConnector1">
              <a:avLst/>
            </a:prstGeom>
            <a:noFill/>
            <a:ln w="25400">
              <a:solidFill>
                <a:srgbClr val="FF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 name="TextBox 6"/>
            <p:cNvSpPr txBox="1">
              <a:spLocks noChangeArrowheads="1"/>
            </p:cNvSpPr>
            <p:nvPr/>
          </p:nvSpPr>
          <p:spPr bwMode="auto">
            <a:xfrm>
              <a:off x="1140122" y="4268476"/>
              <a:ext cx="21765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dirty="0"/>
                <a:t>Feature</a:t>
              </a:r>
              <a:r>
                <a:rPr lang="en-US" altLang="en-US" sz="1800" dirty="0"/>
                <a:t> detector</a:t>
              </a:r>
            </a:p>
          </p:txBody>
        </p:sp>
      </p:grpSp>
      <p:pic>
        <p:nvPicPr>
          <p:cNvPr id="8" name="Picture 7"/>
          <p:cNvPicPr>
            <a:picLocks noChangeAspect="1"/>
          </p:cNvPicPr>
          <p:nvPr/>
        </p:nvPicPr>
        <p:blipFill>
          <a:blip r:embed="rId4"/>
          <a:stretch>
            <a:fillRect/>
          </a:stretch>
        </p:blipFill>
        <p:spPr>
          <a:xfrm>
            <a:off x="4215204" y="3490950"/>
            <a:ext cx="4713529" cy="2521738"/>
          </a:xfrm>
          <a:prstGeom prst="rect">
            <a:avLst/>
          </a:prstGeom>
        </p:spPr>
      </p:pic>
      <p:sp>
        <p:nvSpPr>
          <p:cNvPr id="9" name="TextBox 8"/>
          <p:cNvSpPr txBox="1">
            <a:spLocks noChangeArrowheads="1"/>
          </p:cNvSpPr>
          <p:nvPr/>
        </p:nvSpPr>
        <p:spPr bwMode="auto">
          <a:xfrm>
            <a:off x="7014573" y="6475412"/>
            <a:ext cx="18288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r>
              <a:rPr lang="en-US" altLang="zh-CN" sz="1000" dirty="0">
                <a:solidFill>
                  <a:schemeClr val="bg1">
                    <a:lumMod val="75000"/>
                  </a:schemeClr>
                </a:solidFill>
              </a:rPr>
              <a:t>Image</a:t>
            </a:r>
            <a:r>
              <a:rPr lang="en-US" sz="1000" dirty="0">
                <a:solidFill>
                  <a:schemeClr val="bg1">
                    <a:lumMod val="75000"/>
                  </a:schemeClr>
                </a:solidFill>
              </a:rPr>
              <a:t> courtesy of </a:t>
            </a:r>
            <a:r>
              <a:rPr lang="en-US" altLang="zh-CN" sz="1000" dirty="0">
                <a:solidFill>
                  <a:schemeClr val="bg1">
                    <a:lumMod val="75000"/>
                  </a:schemeClr>
                </a:solidFill>
              </a:rPr>
              <a:t>Google</a:t>
            </a:r>
            <a:endParaRPr lang="en-US" sz="1000" dirty="0">
              <a:solidFill>
                <a:schemeClr val="bg1">
                  <a:lumMod val="75000"/>
                </a:schemeClr>
              </a:solidFill>
            </a:endParaRPr>
          </a:p>
        </p:txBody>
      </p:sp>
      <p:sp>
        <p:nvSpPr>
          <p:cNvPr id="11" name="Slide Number Placeholder 3">
            <a:extLst>
              <a:ext uri="{FF2B5EF4-FFF2-40B4-BE49-F238E27FC236}">
                <a16:creationId xmlns:a16="http://schemas.microsoft.com/office/drawing/2014/main" id="{883D0F30-6EAD-294D-9D30-A9D0F445D46D}"/>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dirty="0">
              <a:latin typeface="Tahoma" charset="0"/>
            </a:endParaRPr>
          </a:p>
          <a:p>
            <a:pPr>
              <a:defRPr/>
            </a:pPr>
            <a:r>
              <a:rPr lang="en-US" altLang="zh-CN" sz="1000" b="0" dirty="0">
                <a:latin typeface="Tahoma" charset="0"/>
              </a:rPr>
              <a:t>6</a:t>
            </a:r>
            <a:endParaRPr lang="en-US" sz="1000" b="0" dirty="0">
              <a:latin typeface="Tahoma" charset="0"/>
            </a:endParaRPr>
          </a:p>
        </p:txBody>
      </p:sp>
      <p:sp>
        <p:nvSpPr>
          <p:cNvPr id="13" name="TextBox 12">
            <a:extLst>
              <a:ext uri="{FF2B5EF4-FFF2-40B4-BE49-F238E27FC236}">
                <a16:creationId xmlns:a16="http://schemas.microsoft.com/office/drawing/2014/main" id="{5A5015BA-688C-472C-989A-13A5E4E5D063}"/>
              </a:ext>
            </a:extLst>
          </p:cNvPr>
          <p:cNvSpPr txBox="1"/>
          <p:nvPr/>
        </p:nvSpPr>
        <p:spPr>
          <a:xfrm>
            <a:off x="905164" y="6012688"/>
            <a:ext cx="2309091" cy="230832"/>
          </a:xfrm>
          <a:prstGeom prst="rect">
            <a:avLst/>
          </a:prstGeom>
          <a:noFill/>
        </p:spPr>
        <p:txBody>
          <a:bodyPr wrap="square" rtlCol="0">
            <a:spAutoFit/>
          </a:bodyPr>
          <a:lstStyle/>
          <a:p>
            <a:pPr algn="ctr"/>
            <a:r>
              <a:rPr lang="en-US" sz="900" dirty="0"/>
              <a:t>Example of Convolutional layer</a:t>
            </a:r>
          </a:p>
        </p:txBody>
      </p:sp>
      <p:sp>
        <p:nvSpPr>
          <p:cNvPr id="14" name="TextBox 13">
            <a:extLst>
              <a:ext uri="{FF2B5EF4-FFF2-40B4-BE49-F238E27FC236}">
                <a16:creationId xmlns:a16="http://schemas.microsoft.com/office/drawing/2014/main" id="{3C473523-9013-4EF8-87E7-3A52EB5E6EB0}"/>
              </a:ext>
            </a:extLst>
          </p:cNvPr>
          <p:cNvSpPr txBox="1"/>
          <p:nvPr/>
        </p:nvSpPr>
        <p:spPr>
          <a:xfrm>
            <a:off x="5417422" y="6007587"/>
            <a:ext cx="2309091" cy="230832"/>
          </a:xfrm>
          <a:prstGeom prst="rect">
            <a:avLst/>
          </a:prstGeom>
          <a:noFill/>
        </p:spPr>
        <p:txBody>
          <a:bodyPr wrap="square" rtlCol="0">
            <a:spAutoFit/>
          </a:bodyPr>
          <a:lstStyle/>
          <a:p>
            <a:pPr algn="ctr"/>
            <a:r>
              <a:rPr lang="en-US" sz="900" dirty="0"/>
              <a:t>Example of Convolutional Network</a:t>
            </a:r>
          </a:p>
        </p:txBody>
      </p:sp>
    </p:spTree>
    <p:extLst>
      <p:ext uri="{BB962C8B-B14F-4D97-AF65-F5344CB8AC3E}">
        <p14:creationId xmlns:p14="http://schemas.microsoft.com/office/powerpoint/2010/main" val="2133276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Arial"/>
              <a:buNone/>
            </a:pPr>
            <a:r>
              <a:rPr lang="en-US" altLang="zh-CN" sz="2800" b="1" i="0" u="none" strike="noStrike" cap="none" dirty="0">
                <a:solidFill>
                  <a:schemeClr val="dk1"/>
                </a:solidFill>
                <a:latin typeface="Arial"/>
                <a:ea typeface="Arial"/>
                <a:cs typeface="Arial"/>
                <a:sym typeface="Arial"/>
              </a:rPr>
              <a:t>U-net</a:t>
            </a:r>
            <a:r>
              <a:rPr lang="zh-CN" altLang="en-US" sz="2800" b="1" i="0" u="none" strike="noStrike" cap="none" dirty="0">
                <a:solidFill>
                  <a:schemeClr val="dk1"/>
                </a:solidFill>
                <a:latin typeface="Arial"/>
                <a:ea typeface="Arial"/>
                <a:cs typeface="Arial"/>
                <a:sym typeface="Arial"/>
              </a:rPr>
              <a:t> </a:t>
            </a:r>
            <a:r>
              <a:rPr lang="en-US" altLang="zh-CN" sz="2800" b="1" i="0" u="none" strike="noStrike" cap="none" dirty="0">
                <a:solidFill>
                  <a:schemeClr val="dk1"/>
                </a:solidFill>
                <a:latin typeface="Arial"/>
                <a:ea typeface="Arial"/>
                <a:cs typeface="Arial"/>
                <a:sym typeface="Arial"/>
              </a:rPr>
              <a:t>Model</a:t>
            </a:r>
            <a:endParaRPr sz="2800" b="1" i="0" u="none" strike="noStrike" cap="none" dirty="0">
              <a:solidFill>
                <a:schemeClr val="dk1"/>
              </a:solidFill>
              <a:latin typeface="Arial"/>
              <a:ea typeface="Arial"/>
              <a:cs typeface="Arial"/>
              <a:sym typeface="Arial"/>
            </a:endParaRPr>
          </a:p>
        </p:txBody>
      </p:sp>
      <p:sp>
        <p:nvSpPr>
          <p:cNvPr id="390" name="Shape 390"/>
          <p:cNvSpPr txBox="1">
            <a:spLocks noGrp="1"/>
          </p:cNvSpPr>
          <p:nvPr>
            <p:ph type="body" idx="1"/>
          </p:nvPr>
        </p:nvSpPr>
        <p:spPr>
          <a:xfrm>
            <a:off x="85558" y="1536633"/>
            <a:ext cx="8520600" cy="4555200"/>
          </a:xfrm>
          <a:prstGeom prst="rect">
            <a:avLst/>
          </a:prstGeom>
          <a:noFill/>
          <a:ln>
            <a:noFill/>
          </a:ln>
        </p:spPr>
        <p:txBody>
          <a:bodyPr spcFirstLastPara="1" wrap="square" lIns="91425" tIns="91425" rIns="91425" bIns="91425" anchor="t" anchorCtr="0">
            <a:noAutofit/>
          </a:bodyPr>
          <a:lstStyle/>
          <a:p>
            <a:pPr marL="1060450" marR="0" lvl="1" indent="-285750" algn="l" rtl="0">
              <a:lnSpc>
                <a:spcPct val="115000"/>
              </a:lnSpc>
              <a:spcBef>
                <a:spcPts val="0"/>
              </a:spcBef>
              <a:spcAft>
                <a:spcPts val="0"/>
              </a:spcAft>
              <a:buClr>
                <a:schemeClr val="dk2"/>
              </a:buClr>
              <a:buSzPts val="1400"/>
              <a:buFont typeface="Arial" charset="0"/>
              <a:buChar char="•"/>
            </a:pPr>
            <a:endParaRPr sz="1800" b="0" i="0" u="none" strike="noStrike" cap="none" dirty="0">
              <a:solidFill>
                <a:schemeClr val="dk1"/>
              </a:solidFill>
              <a:latin typeface="Arial"/>
              <a:ea typeface="Arial"/>
              <a:cs typeface="Arial"/>
              <a:sym typeface="Arial"/>
            </a:endParaRPr>
          </a:p>
          <a:p>
            <a:pPr marL="971550" marR="0" lvl="1" indent="-196850" algn="l" rtl="0">
              <a:lnSpc>
                <a:spcPct val="115000"/>
              </a:lnSpc>
              <a:spcBef>
                <a:spcPts val="0"/>
              </a:spcBef>
              <a:spcAft>
                <a:spcPts val="0"/>
              </a:spcAft>
              <a:buClr>
                <a:schemeClr val="dk2"/>
              </a:buClr>
              <a:buSzPts val="1400"/>
              <a:buFont typeface="Arial"/>
              <a:buNone/>
            </a:pPr>
            <a:endParaRPr sz="1800" b="0" i="0" u="none" strike="noStrike" cap="none" dirty="0">
              <a:solidFill>
                <a:schemeClr val="dk1"/>
              </a:solidFill>
              <a:latin typeface="Arial"/>
              <a:ea typeface="Arial"/>
              <a:cs typeface="Arial"/>
              <a:sym typeface="Arial"/>
            </a:endParaRPr>
          </a:p>
          <a:p>
            <a:pPr marL="971550" marR="0" lvl="1" indent="-196850" algn="l" rtl="0">
              <a:lnSpc>
                <a:spcPct val="115000"/>
              </a:lnSpc>
              <a:spcBef>
                <a:spcPts val="0"/>
              </a:spcBef>
              <a:spcAft>
                <a:spcPts val="0"/>
              </a:spcAft>
              <a:buClr>
                <a:schemeClr val="dk2"/>
              </a:buClr>
              <a:buSzPts val="1400"/>
              <a:buFont typeface="Arial"/>
              <a:buNone/>
            </a:pPr>
            <a:endParaRPr sz="1800" b="0" i="0" u="none" strike="noStrike" cap="none" dirty="0">
              <a:solidFill>
                <a:schemeClr val="dk1"/>
              </a:solidFill>
              <a:latin typeface="Arial"/>
              <a:ea typeface="Arial"/>
              <a:cs typeface="Arial"/>
              <a:sym typeface="Arial"/>
            </a:endParaRPr>
          </a:p>
          <a:p>
            <a:pPr marL="1428750" marR="0" lvl="2" indent="-196850" algn="l" rtl="0">
              <a:lnSpc>
                <a:spcPct val="115000"/>
              </a:lnSpc>
              <a:spcBef>
                <a:spcPts val="0"/>
              </a:spcBef>
              <a:spcAft>
                <a:spcPts val="0"/>
              </a:spcAft>
              <a:buClr>
                <a:schemeClr val="dk2"/>
              </a:buClr>
              <a:buSzPts val="1400"/>
              <a:buFont typeface="Arial"/>
              <a:buNone/>
            </a:pPr>
            <a:endParaRPr sz="1800" b="0" i="0" u="none" strike="noStrike" cap="none" dirty="0">
              <a:solidFill>
                <a:schemeClr val="dk1"/>
              </a:solidFill>
              <a:latin typeface="Arial"/>
              <a:ea typeface="Arial"/>
              <a:cs typeface="Arial"/>
              <a:sym typeface="Arial"/>
            </a:endParaRPr>
          </a:p>
          <a:p>
            <a:pPr marL="1428750" marR="0" lvl="2" indent="-196850" algn="l" rtl="0">
              <a:lnSpc>
                <a:spcPct val="115000"/>
              </a:lnSpc>
              <a:spcBef>
                <a:spcPts val="0"/>
              </a:spcBef>
              <a:spcAft>
                <a:spcPts val="0"/>
              </a:spcAft>
              <a:buClr>
                <a:schemeClr val="dk2"/>
              </a:buClr>
              <a:buSzPts val="1400"/>
              <a:buFont typeface="Arial"/>
              <a:buNone/>
            </a:pPr>
            <a:endParaRPr sz="1800" b="0" i="0" u="none" strike="noStrike" cap="none" dirty="0">
              <a:solidFill>
                <a:schemeClr val="dk1"/>
              </a:solidFill>
              <a:latin typeface="Arial"/>
              <a:ea typeface="Arial"/>
              <a:cs typeface="Arial"/>
              <a:sym typeface="Arial"/>
            </a:endParaRPr>
          </a:p>
          <a:p>
            <a:pPr marL="971550" marR="0" lvl="1" indent="-196850" algn="l" rtl="0">
              <a:lnSpc>
                <a:spcPct val="115000"/>
              </a:lnSpc>
              <a:spcBef>
                <a:spcPts val="0"/>
              </a:spcBef>
              <a:spcAft>
                <a:spcPts val="0"/>
              </a:spcAft>
              <a:buClr>
                <a:schemeClr val="dk2"/>
              </a:buClr>
              <a:buSzPts val="1400"/>
              <a:buFont typeface="Arial"/>
              <a:buNone/>
            </a:pPr>
            <a:endParaRPr sz="1800" b="0" i="0" u="none" strike="noStrike" cap="none" dirty="0">
              <a:solidFill>
                <a:schemeClr val="dk1"/>
              </a:solidFill>
              <a:latin typeface="Arial"/>
              <a:ea typeface="Arial"/>
              <a:cs typeface="Arial"/>
              <a:sym typeface="Arial"/>
            </a:endParaRPr>
          </a:p>
          <a:p>
            <a:pPr marL="1428750" marR="0" lvl="2" indent="-196850" algn="l" rtl="0">
              <a:lnSpc>
                <a:spcPct val="115000"/>
              </a:lnSpc>
              <a:spcBef>
                <a:spcPts val="0"/>
              </a:spcBef>
              <a:spcAft>
                <a:spcPts val="0"/>
              </a:spcAft>
              <a:buClr>
                <a:schemeClr val="dk2"/>
              </a:buClr>
              <a:buSzPts val="1400"/>
              <a:buFont typeface="Arial"/>
              <a:buNone/>
            </a:pPr>
            <a:endParaRPr sz="1800" b="0" i="0" u="none" strike="noStrike" cap="none" dirty="0">
              <a:solidFill>
                <a:schemeClr val="dk1"/>
              </a:solidFill>
              <a:latin typeface="Arial"/>
              <a:ea typeface="Arial"/>
              <a:cs typeface="Arial"/>
              <a:sym typeface="Arial"/>
            </a:endParaRPr>
          </a:p>
          <a:p>
            <a:pPr marL="1428750" marR="0" lvl="2" indent="-196850" algn="l" rtl="0">
              <a:lnSpc>
                <a:spcPct val="115000"/>
              </a:lnSpc>
              <a:spcBef>
                <a:spcPts val="0"/>
              </a:spcBef>
              <a:spcAft>
                <a:spcPts val="0"/>
              </a:spcAft>
              <a:buClr>
                <a:schemeClr val="dk2"/>
              </a:buClr>
              <a:buSzPts val="1400"/>
              <a:buFont typeface="Arial"/>
              <a:buNone/>
            </a:pPr>
            <a:endParaRPr sz="1800" b="0" i="0" u="none" strike="noStrike" cap="none" dirty="0">
              <a:solidFill>
                <a:schemeClr val="dk1"/>
              </a:solidFill>
              <a:latin typeface="Arial"/>
              <a:ea typeface="Arial"/>
              <a:cs typeface="Arial"/>
              <a:sym typeface="Arial"/>
            </a:endParaRPr>
          </a:p>
          <a:p>
            <a:pPr marL="685800" marR="0" lvl="1" indent="0" algn="l" rtl="0">
              <a:lnSpc>
                <a:spcPct val="115000"/>
              </a:lnSpc>
              <a:spcBef>
                <a:spcPts val="0"/>
              </a:spcBef>
              <a:spcAft>
                <a:spcPts val="0"/>
              </a:spcAft>
              <a:buClr>
                <a:schemeClr val="dk2"/>
              </a:buClr>
              <a:buSzPts val="1400"/>
              <a:buFont typeface="Arial"/>
              <a:buNone/>
            </a:pPr>
            <a:endParaRPr sz="1800" b="0" i="0" u="none" strike="noStrike" cap="none" dirty="0">
              <a:solidFill>
                <a:schemeClr val="dk1"/>
              </a:solidFill>
              <a:latin typeface="Arial"/>
              <a:ea typeface="Arial"/>
              <a:cs typeface="Arial"/>
              <a:sym typeface="Arial"/>
            </a:endParaRPr>
          </a:p>
        </p:txBody>
      </p:sp>
      <p:sp>
        <p:nvSpPr>
          <p:cNvPr id="7" name="TextBox 6"/>
          <p:cNvSpPr txBox="1">
            <a:spLocks noChangeArrowheads="1"/>
          </p:cNvSpPr>
          <p:nvPr/>
        </p:nvSpPr>
        <p:spPr bwMode="auto">
          <a:xfrm>
            <a:off x="5896429" y="6488118"/>
            <a:ext cx="2917371"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r>
              <a:rPr lang="en-US" altLang="zh-CN" sz="1000" dirty="0">
                <a:solidFill>
                  <a:schemeClr val="bg2">
                    <a:lumMod val="40000"/>
                    <a:lumOff val="60000"/>
                  </a:schemeClr>
                </a:solidFill>
              </a:rPr>
              <a:t>Image</a:t>
            </a:r>
            <a:r>
              <a:rPr lang="en-US" sz="1000" dirty="0">
                <a:solidFill>
                  <a:schemeClr val="bg2">
                    <a:lumMod val="40000"/>
                    <a:lumOff val="60000"/>
                  </a:schemeClr>
                </a:solidFill>
              </a:rPr>
              <a:t> courtesy of</a:t>
            </a:r>
            <a:r>
              <a:rPr lang="zh-CN" altLang="en-US" sz="1000" dirty="0">
                <a:solidFill>
                  <a:schemeClr val="bg2">
                    <a:lumMod val="40000"/>
                    <a:lumOff val="60000"/>
                  </a:schemeClr>
                </a:solidFill>
              </a:rPr>
              <a:t> </a:t>
            </a:r>
            <a:r>
              <a:rPr lang="en-US" sz="1000" dirty="0" err="1">
                <a:solidFill>
                  <a:schemeClr val="bg2">
                    <a:lumMod val="40000"/>
                    <a:lumOff val="60000"/>
                  </a:schemeClr>
                </a:solidFill>
              </a:rPr>
              <a:t>Ronneberger</a:t>
            </a:r>
            <a:r>
              <a:rPr lang="en-US" sz="1000" dirty="0">
                <a:solidFill>
                  <a:schemeClr val="bg2">
                    <a:lumMod val="40000"/>
                    <a:lumOff val="60000"/>
                  </a:schemeClr>
                </a:solidFill>
              </a:rPr>
              <a:t>, O</a:t>
            </a:r>
            <a:r>
              <a:rPr lang="en-US" altLang="zh-CN" sz="1000" dirty="0">
                <a:solidFill>
                  <a:schemeClr val="bg2">
                    <a:lumMod val="40000"/>
                    <a:lumOff val="60000"/>
                  </a:schemeClr>
                </a:solidFill>
              </a:rPr>
              <a:t>.</a:t>
            </a:r>
            <a:r>
              <a:rPr lang="zh-CN" altLang="en-US" sz="1000" dirty="0">
                <a:solidFill>
                  <a:schemeClr val="bg2">
                    <a:lumMod val="40000"/>
                    <a:lumOff val="60000"/>
                  </a:schemeClr>
                </a:solidFill>
              </a:rPr>
              <a:t> </a:t>
            </a:r>
            <a:r>
              <a:rPr lang="en-US" altLang="zh-CN" sz="1000" dirty="0">
                <a:solidFill>
                  <a:schemeClr val="bg2">
                    <a:lumMod val="40000"/>
                    <a:lumOff val="60000"/>
                  </a:schemeClr>
                </a:solidFill>
              </a:rPr>
              <a:t>et</a:t>
            </a:r>
            <a:r>
              <a:rPr lang="zh-CN" altLang="en-US" sz="1000" dirty="0">
                <a:solidFill>
                  <a:schemeClr val="bg2">
                    <a:lumMod val="40000"/>
                    <a:lumOff val="60000"/>
                  </a:schemeClr>
                </a:solidFill>
              </a:rPr>
              <a:t> </a:t>
            </a:r>
            <a:r>
              <a:rPr lang="en-US" altLang="zh-CN" sz="1000" dirty="0">
                <a:solidFill>
                  <a:schemeClr val="bg2">
                    <a:lumMod val="40000"/>
                    <a:lumOff val="60000"/>
                  </a:schemeClr>
                </a:solidFill>
              </a:rPr>
              <a:t>al.,</a:t>
            </a:r>
            <a:r>
              <a:rPr lang="zh-CN" altLang="en-US" sz="1000" dirty="0">
                <a:solidFill>
                  <a:schemeClr val="bg2">
                    <a:lumMod val="40000"/>
                    <a:lumOff val="60000"/>
                  </a:schemeClr>
                </a:solidFill>
              </a:rPr>
              <a:t> </a:t>
            </a:r>
            <a:r>
              <a:rPr lang="en-US" altLang="zh-CN" sz="1000" dirty="0">
                <a:solidFill>
                  <a:schemeClr val="bg2">
                    <a:lumMod val="40000"/>
                    <a:lumOff val="60000"/>
                  </a:schemeClr>
                </a:solidFill>
              </a:rPr>
              <a:t>2015</a:t>
            </a:r>
            <a:endParaRPr lang="en-US" sz="1000" dirty="0">
              <a:solidFill>
                <a:schemeClr val="bg2">
                  <a:lumMod val="40000"/>
                  <a:lumOff val="60000"/>
                </a:schemeClr>
              </a:solidFill>
            </a:endParaRPr>
          </a:p>
        </p:txBody>
      </p:sp>
      <p:sp>
        <p:nvSpPr>
          <p:cNvPr id="8" name="Text Placeholder 2"/>
          <p:cNvSpPr txBox="1">
            <a:spLocks/>
          </p:cNvSpPr>
          <p:nvPr/>
        </p:nvSpPr>
        <p:spPr>
          <a:xfrm>
            <a:off x="85558" y="593367"/>
            <a:ext cx="3223694" cy="586704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lvl="1">
              <a:buFont typeface="Arial" charset="0"/>
              <a:buChar char="•"/>
            </a:pPr>
            <a:endParaRPr lang="en-US" altLang="zh-CN" dirty="0">
              <a:solidFill>
                <a:schemeClr val="tx1"/>
              </a:solidFill>
            </a:endParaRPr>
          </a:p>
          <a:p>
            <a:r>
              <a:rPr lang="en-US" altLang="zh-CN" dirty="0">
                <a:solidFill>
                  <a:schemeClr val="tx1"/>
                </a:solidFill>
              </a:rPr>
              <a:t>A</a:t>
            </a:r>
            <a:r>
              <a:rPr lang="zh-CN" altLang="en-US" dirty="0">
                <a:solidFill>
                  <a:schemeClr val="tx1"/>
                </a:solidFill>
              </a:rPr>
              <a:t> </a:t>
            </a:r>
            <a:r>
              <a:rPr lang="en-US" altLang="zh-CN" sz="1600" dirty="0">
                <a:solidFill>
                  <a:schemeClr val="tx1"/>
                </a:solidFill>
              </a:rPr>
              <a:t>state-of-the-art</a:t>
            </a:r>
            <a:r>
              <a:rPr lang="zh-CN" altLang="en-US" sz="1600" dirty="0">
                <a:solidFill>
                  <a:schemeClr val="tx1"/>
                </a:solidFill>
              </a:rPr>
              <a:t> </a:t>
            </a:r>
            <a:r>
              <a:rPr lang="en-US" altLang="zh-CN" sz="1600" dirty="0">
                <a:solidFill>
                  <a:schemeClr val="tx1"/>
                </a:solidFill>
              </a:rPr>
              <a:t>fully</a:t>
            </a:r>
            <a:r>
              <a:rPr lang="zh-CN" altLang="en-US" sz="1600" dirty="0">
                <a:solidFill>
                  <a:schemeClr val="tx1"/>
                </a:solidFill>
              </a:rPr>
              <a:t> </a:t>
            </a:r>
            <a:r>
              <a:rPr lang="en-US" altLang="zh-CN" sz="1600" dirty="0">
                <a:solidFill>
                  <a:schemeClr val="tx1"/>
                </a:solidFill>
              </a:rPr>
              <a:t>convolutional</a:t>
            </a:r>
            <a:r>
              <a:rPr lang="zh-CN" altLang="en-US" sz="1600" dirty="0">
                <a:solidFill>
                  <a:schemeClr val="tx1"/>
                </a:solidFill>
              </a:rPr>
              <a:t> </a:t>
            </a:r>
            <a:r>
              <a:rPr lang="en-US" altLang="zh-CN" sz="1600" dirty="0">
                <a:solidFill>
                  <a:schemeClr val="tx1"/>
                </a:solidFill>
              </a:rPr>
              <a:t>neural</a:t>
            </a:r>
            <a:r>
              <a:rPr lang="zh-CN" altLang="en-US" sz="1600" dirty="0">
                <a:solidFill>
                  <a:schemeClr val="tx1"/>
                </a:solidFill>
              </a:rPr>
              <a:t> </a:t>
            </a:r>
            <a:r>
              <a:rPr lang="en-US" altLang="zh-CN" sz="1600" dirty="0">
                <a:solidFill>
                  <a:schemeClr val="tx1"/>
                </a:solidFill>
              </a:rPr>
              <a:t>network</a:t>
            </a:r>
            <a:r>
              <a:rPr lang="zh-CN" altLang="en-US" sz="1600" dirty="0">
                <a:solidFill>
                  <a:schemeClr val="tx1"/>
                </a:solidFill>
              </a:rPr>
              <a:t> </a:t>
            </a:r>
            <a:r>
              <a:rPr lang="en-US" altLang="zh-CN" sz="1600" dirty="0">
                <a:solidFill>
                  <a:schemeClr val="tx1"/>
                </a:solidFill>
              </a:rPr>
              <a:t>that</a:t>
            </a:r>
            <a:r>
              <a:rPr lang="zh-CN" altLang="en-US" sz="1600" dirty="0">
                <a:solidFill>
                  <a:schemeClr val="tx1"/>
                </a:solidFill>
              </a:rPr>
              <a:t> </a:t>
            </a:r>
            <a:r>
              <a:rPr lang="en-US" altLang="zh-CN" sz="1600" dirty="0">
                <a:solidFill>
                  <a:schemeClr val="tx1"/>
                </a:solidFill>
              </a:rPr>
              <a:t>produces</a:t>
            </a:r>
            <a:r>
              <a:rPr lang="zh-CN" altLang="en-US" sz="1600" dirty="0">
                <a:solidFill>
                  <a:schemeClr val="tx1"/>
                </a:solidFill>
              </a:rPr>
              <a:t> </a:t>
            </a:r>
            <a:r>
              <a:rPr lang="en-US" altLang="zh-CN" sz="1600" dirty="0">
                <a:solidFill>
                  <a:schemeClr val="tx1"/>
                </a:solidFill>
              </a:rPr>
              <a:t>high</a:t>
            </a:r>
            <a:r>
              <a:rPr lang="zh-CN" altLang="en-US" sz="1600" dirty="0">
                <a:solidFill>
                  <a:schemeClr val="tx1"/>
                </a:solidFill>
              </a:rPr>
              <a:t> </a:t>
            </a:r>
            <a:r>
              <a:rPr lang="en-US" altLang="zh-CN" sz="1600" dirty="0">
                <a:solidFill>
                  <a:schemeClr val="tx1"/>
                </a:solidFill>
              </a:rPr>
              <a:t>accuracies</a:t>
            </a:r>
            <a:r>
              <a:rPr lang="zh-CN" altLang="en-US" sz="1600" dirty="0">
                <a:solidFill>
                  <a:schemeClr val="tx1"/>
                </a:solidFill>
              </a:rPr>
              <a:t> </a:t>
            </a:r>
            <a:r>
              <a:rPr lang="en-US" altLang="zh-CN" sz="1600" dirty="0">
                <a:solidFill>
                  <a:schemeClr val="tx1"/>
                </a:solidFill>
              </a:rPr>
              <a:t>over</a:t>
            </a:r>
            <a:r>
              <a:rPr lang="zh-CN" altLang="en-US" sz="1600" dirty="0">
                <a:solidFill>
                  <a:schemeClr val="tx1"/>
                </a:solidFill>
              </a:rPr>
              <a:t> </a:t>
            </a:r>
            <a:r>
              <a:rPr lang="en-US" altLang="zh-CN" sz="1600" dirty="0">
                <a:solidFill>
                  <a:schemeClr val="tx1"/>
                </a:solidFill>
              </a:rPr>
              <a:t>semantic</a:t>
            </a:r>
            <a:r>
              <a:rPr lang="zh-CN" altLang="en-US" sz="1600" dirty="0">
                <a:solidFill>
                  <a:schemeClr val="tx1"/>
                </a:solidFill>
              </a:rPr>
              <a:t> </a:t>
            </a:r>
            <a:r>
              <a:rPr lang="en-US" altLang="zh-CN" sz="1600" dirty="0">
                <a:solidFill>
                  <a:schemeClr val="tx1"/>
                </a:solidFill>
              </a:rPr>
              <a:t>segmentation</a:t>
            </a:r>
            <a:r>
              <a:rPr lang="zh-CN" altLang="en-US" sz="1600" dirty="0">
                <a:solidFill>
                  <a:schemeClr val="tx1"/>
                </a:solidFill>
              </a:rPr>
              <a:t> </a:t>
            </a:r>
            <a:r>
              <a:rPr lang="en-US" altLang="zh-CN" sz="1600" dirty="0">
                <a:solidFill>
                  <a:schemeClr val="tx1"/>
                </a:solidFill>
              </a:rPr>
              <a:t>problems</a:t>
            </a:r>
          </a:p>
          <a:p>
            <a:endParaRPr lang="en-US" altLang="zh-CN" sz="1600" dirty="0">
              <a:solidFill>
                <a:schemeClr val="tx1"/>
              </a:solidFill>
            </a:endParaRPr>
          </a:p>
          <a:p>
            <a:r>
              <a:rPr lang="en-US" altLang="zh-CN" sz="1600" dirty="0">
                <a:solidFill>
                  <a:schemeClr val="tx1"/>
                </a:solidFill>
              </a:rPr>
              <a:t>It</a:t>
            </a:r>
            <a:r>
              <a:rPr lang="zh-CN" altLang="en-US" sz="1600" dirty="0">
                <a:solidFill>
                  <a:schemeClr val="tx1"/>
                </a:solidFill>
              </a:rPr>
              <a:t> </a:t>
            </a:r>
            <a:r>
              <a:rPr lang="en-US" altLang="zh-CN" sz="1600" dirty="0">
                <a:solidFill>
                  <a:schemeClr val="tx1"/>
                </a:solidFill>
              </a:rPr>
              <a:t>uses</a:t>
            </a:r>
            <a:r>
              <a:rPr lang="zh-CN" altLang="en-US" sz="1600" dirty="0">
                <a:solidFill>
                  <a:schemeClr val="tx1"/>
                </a:solidFill>
              </a:rPr>
              <a:t> </a:t>
            </a:r>
            <a:r>
              <a:rPr lang="en-US" altLang="zh-CN" sz="1600" dirty="0">
                <a:solidFill>
                  <a:schemeClr val="tx1"/>
                </a:solidFill>
              </a:rPr>
              <a:t>down-sampling</a:t>
            </a:r>
            <a:r>
              <a:rPr lang="zh-CN" altLang="en-US" sz="1600" dirty="0">
                <a:solidFill>
                  <a:schemeClr val="tx1"/>
                </a:solidFill>
              </a:rPr>
              <a:t> </a:t>
            </a:r>
            <a:r>
              <a:rPr lang="en-US" altLang="zh-CN" sz="1600" dirty="0">
                <a:solidFill>
                  <a:schemeClr val="tx1"/>
                </a:solidFill>
              </a:rPr>
              <a:t>path</a:t>
            </a:r>
            <a:r>
              <a:rPr lang="zh-CN" altLang="en-US" sz="1600" dirty="0">
                <a:solidFill>
                  <a:schemeClr val="tx1"/>
                </a:solidFill>
              </a:rPr>
              <a:t> </a:t>
            </a:r>
            <a:r>
              <a:rPr lang="en-US" altLang="zh-CN" sz="1600" dirty="0">
                <a:solidFill>
                  <a:schemeClr val="tx1"/>
                </a:solidFill>
              </a:rPr>
              <a:t>for</a:t>
            </a:r>
            <a:r>
              <a:rPr lang="zh-CN" altLang="en-US" sz="1600" dirty="0">
                <a:solidFill>
                  <a:schemeClr val="tx1"/>
                </a:solidFill>
              </a:rPr>
              <a:t> </a:t>
            </a:r>
            <a:r>
              <a:rPr lang="en-US" altLang="zh-CN" sz="1600" dirty="0">
                <a:solidFill>
                  <a:schemeClr val="tx1"/>
                </a:solidFill>
              </a:rPr>
              <a:t>feature</a:t>
            </a:r>
            <a:r>
              <a:rPr lang="zh-CN" altLang="en-US" sz="1600" dirty="0">
                <a:solidFill>
                  <a:schemeClr val="tx1"/>
                </a:solidFill>
              </a:rPr>
              <a:t> </a:t>
            </a:r>
            <a:r>
              <a:rPr lang="en-US" altLang="zh-CN" sz="1600" dirty="0">
                <a:solidFill>
                  <a:schemeClr val="tx1"/>
                </a:solidFill>
              </a:rPr>
              <a:t>extraction</a:t>
            </a:r>
            <a:r>
              <a:rPr lang="zh-CN" altLang="en-US" sz="1600" dirty="0">
                <a:solidFill>
                  <a:schemeClr val="tx1"/>
                </a:solidFill>
              </a:rPr>
              <a:t> </a:t>
            </a:r>
            <a:r>
              <a:rPr lang="en-US" altLang="zh-CN" sz="1600" dirty="0">
                <a:solidFill>
                  <a:schemeClr val="tx1"/>
                </a:solidFill>
              </a:rPr>
              <a:t>followed</a:t>
            </a:r>
            <a:r>
              <a:rPr lang="zh-CN" altLang="en-US" sz="1600" dirty="0">
                <a:solidFill>
                  <a:schemeClr val="tx1"/>
                </a:solidFill>
              </a:rPr>
              <a:t> </a:t>
            </a:r>
            <a:r>
              <a:rPr lang="en-US" altLang="zh-CN" sz="1600" dirty="0">
                <a:solidFill>
                  <a:schemeClr val="tx1"/>
                </a:solidFill>
              </a:rPr>
              <a:t>by</a:t>
            </a:r>
            <a:r>
              <a:rPr lang="zh-CN" altLang="en-US" sz="1600" dirty="0">
                <a:solidFill>
                  <a:schemeClr val="tx1"/>
                </a:solidFill>
              </a:rPr>
              <a:t> </a:t>
            </a:r>
            <a:r>
              <a:rPr lang="en-US" altLang="zh-CN" sz="1600" dirty="0">
                <a:solidFill>
                  <a:schemeClr val="tx1"/>
                </a:solidFill>
              </a:rPr>
              <a:t>up-sampling</a:t>
            </a:r>
            <a:r>
              <a:rPr lang="zh-CN" altLang="en-US" sz="1600" dirty="0">
                <a:solidFill>
                  <a:schemeClr val="tx1"/>
                </a:solidFill>
              </a:rPr>
              <a:t> </a:t>
            </a:r>
            <a:r>
              <a:rPr lang="en-US" altLang="zh-CN" sz="1600" dirty="0">
                <a:solidFill>
                  <a:schemeClr val="tx1"/>
                </a:solidFill>
              </a:rPr>
              <a:t>path</a:t>
            </a:r>
            <a:r>
              <a:rPr lang="zh-CN" altLang="en-US" sz="1600" dirty="0">
                <a:solidFill>
                  <a:schemeClr val="tx1"/>
                </a:solidFill>
              </a:rPr>
              <a:t> </a:t>
            </a:r>
            <a:r>
              <a:rPr lang="en-US" altLang="zh-CN" sz="1600" dirty="0">
                <a:solidFill>
                  <a:schemeClr val="tx1"/>
                </a:solidFill>
              </a:rPr>
              <a:t>for</a:t>
            </a:r>
            <a:r>
              <a:rPr lang="zh-CN" altLang="en-US" sz="1600" dirty="0">
                <a:solidFill>
                  <a:schemeClr val="tx1"/>
                </a:solidFill>
              </a:rPr>
              <a:t> </a:t>
            </a:r>
            <a:r>
              <a:rPr lang="en-US" altLang="zh-CN" sz="1600" dirty="0">
                <a:solidFill>
                  <a:schemeClr val="tx1"/>
                </a:solidFill>
              </a:rPr>
              <a:t>precise</a:t>
            </a:r>
            <a:r>
              <a:rPr lang="zh-CN" altLang="en-US" sz="1600" dirty="0">
                <a:solidFill>
                  <a:schemeClr val="tx1"/>
                </a:solidFill>
              </a:rPr>
              <a:t> </a:t>
            </a:r>
            <a:r>
              <a:rPr lang="en-US" altLang="zh-CN" sz="1600" dirty="0">
                <a:solidFill>
                  <a:schemeClr val="tx1"/>
                </a:solidFill>
              </a:rPr>
              <a:t>localization</a:t>
            </a:r>
            <a:r>
              <a:rPr lang="zh-CN" altLang="en-US" sz="1600" dirty="0">
                <a:solidFill>
                  <a:schemeClr val="tx1"/>
                </a:solidFill>
              </a:rPr>
              <a:t> </a:t>
            </a:r>
            <a:r>
              <a:rPr lang="en-US" altLang="zh-CN" sz="1600" dirty="0">
                <a:solidFill>
                  <a:schemeClr val="tx1"/>
                </a:solidFill>
              </a:rPr>
              <a:t>of</a:t>
            </a:r>
            <a:r>
              <a:rPr lang="zh-CN" altLang="en-US" sz="1600" dirty="0">
                <a:solidFill>
                  <a:schemeClr val="tx1"/>
                </a:solidFill>
              </a:rPr>
              <a:t> </a:t>
            </a:r>
            <a:r>
              <a:rPr lang="en-US" altLang="zh-CN" sz="1600" dirty="0">
                <a:solidFill>
                  <a:schemeClr val="tx1"/>
                </a:solidFill>
              </a:rPr>
              <a:t>these</a:t>
            </a:r>
            <a:r>
              <a:rPr lang="zh-CN" altLang="en-US" sz="1600" dirty="0">
                <a:solidFill>
                  <a:schemeClr val="tx1"/>
                </a:solidFill>
              </a:rPr>
              <a:t> </a:t>
            </a:r>
            <a:r>
              <a:rPr lang="en-US" altLang="zh-CN" sz="1600" dirty="0">
                <a:solidFill>
                  <a:schemeClr val="tx1"/>
                </a:solidFill>
              </a:rPr>
              <a:t>features</a:t>
            </a:r>
            <a:r>
              <a:rPr lang="zh-CN" altLang="en-US" sz="1600" dirty="0">
                <a:solidFill>
                  <a:schemeClr val="tx1"/>
                </a:solidFill>
              </a:rPr>
              <a:t> </a:t>
            </a:r>
            <a:r>
              <a:rPr lang="en-US" altLang="zh-CN" sz="1600" dirty="0">
                <a:solidFill>
                  <a:schemeClr val="tx1"/>
                </a:solidFill>
              </a:rPr>
              <a:t>in</a:t>
            </a:r>
            <a:r>
              <a:rPr lang="zh-CN" altLang="en-US" sz="1600" dirty="0">
                <a:solidFill>
                  <a:schemeClr val="tx1"/>
                </a:solidFill>
              </a:rPr>
              <a:t> </a:t>
            </a:r>
            <a:r>
              <a:rPr lang="en-US" altLang="zh-CN" sz="1600" dirty="0">
                <a:solidFill>
                  <a:schemeClr val="tx1"/>
                </a:solidFill>
              </a:rPr>
              <a:t>higher</a:t>
            </a:r>
            <a:r>
              <a:rPr lang="zh-CN" altLang="en-US" sz="1600" dirty="0">
                <a:solidFill>
                  <a:schemeClr val="tx1"/>
                </a:solidFill>
              </a:rPr>
              <a:t> </a:t>
            </a:r>
            <a:r>
              <a:rPr lang="en-US" altLang="zh-CN" sz="1600" dirty="0">
                <a:solidFill>
                  <a:schemeClr val="tx1"/>
                </a:solidFill>
              </a:rPr>
              <a:t>resolution</a:t>
            </a:r>
            <a:r>
              <a:rPr lang="zh-CN" altLang="en-US" sz="1600" dirty="0">
                <a:solidFill>
                  <a:schemeClr val="tx1"/>
                </a:solidFill>
              </a:rPr>
              <a:t> </a:t>
            </a:r>
            <a:r>
              <a:rPr lang="en-US" altLang="zh-CN" sz="1600" dirty="0">
                <a:solidFill>
                  <a:schemeClr val="tx1"/>
                </a:solidFill>
              </a:rPr>
              <a:t>layers</a:t>
            </a:r>
          </a:p>
          <a:p>
            <a:endParaRPr lang="en-US" altLang="zh-CN" sz="1600" dirty="0">
              <a:solidFill>
                <a:schemeClr val="tx1"/>
              </a:solidFill>
            </a:endParaRPr>
          </a:p>
          <a:p>
            <a:r>
              <a:rPr lang="en-US" altLang="zh-CN" sz="1600" dirty="0">
                <a:solidFill>
                  <a:schemeClr val="tx1"/>
                </a:solidFill>
              </a:rPr>
              <a:t>It</a:t>
            </a:r>
            <a:r>
              <a:rPr lang="zh-CN" altLang="en-US" sz="1600" dirty="0">
                <a:solidFill>
                  <a:schemeClr val="tx1"/>
                </a:solidFill>
              </a:rPr>
              <a:t> </a:t>
            </a:r>
            <a:r>
              <a:rPr lang="en-US" altLang="zh-CN" sz="1600" dirty="0">
                <a:solidFill>
                  <a:schemeClr val="tx1"/>
                </a:solidFill>
              </a:rPr>
              <a:t>concatenates</a:t>
            </a:r>
            <a:r>
              <a:rPr lang="zh-CN" altLang="en-US" sz="1600" dirty="0">
                <a:solidFill>
                  <a:schemeClr val="tx1"/>
                </a:solidFill>
              </a:rPr>
              <a:t> </a:t>
            </a:r>
            <a:r>
              <a:rPr lang="en-US" altLang="zh-CN" sz="1600" dirty="0">
                <a:solidFill>
                  <a:schemeClr val="tx1"/>
                </a:solidFill>
              </a:rPr>
              <a:t>global</a:t>
            </a:r>
            <a:r>
              <a:rPr lang="zh-CN" altLang="en-US" sz="1600" dirty="0">
                <a:solidFill>
                  <a:schemeClr val="tx1"/>
                </a:solidFill>
              </a:rPr>
              <a:t> </a:t>
            </a:r>
            <a:r>
              <a:rPr lang="en-US" altLang="zh-CN" sz="1600" dirty="0">
                <a:solidFill>
                  <a:schemeClr val="tx1"/>
                </a:solidFill>
              </a:rPr>
              <a:t>feature</a:t>
            </a:r>
            <a:r>
              <a:rPr lang="zh-CN" altLang="en-US" sz="1600" dirty="0">
                <a:solidFill>
                  <a:schemeClr val="tx1"/>
                </a:solidFill>
              </a:rPr>
              <a:t> </a:t>
            </a:r>
            <a:r>
              <a:rPr lang="en-US" altLang="zh-CN" sz="1600" dirty="0">
                <a:solidFill>
                  <a:schemeClr val="tx1"/>
                </a:solidFill>
              </a:rPr>
              <a:t>maps</a:t>
            </a:r>
            <a:r>
              <a:rPr lang="zh-CN" altLang="en-US" sz="1600" dirty="0">
                <a:solidFill>
                  <a:schemeClr val="tx1"/>
                </a:solidFill>
              </a:rPr>
              <a:t> </a:t>
            </a:r>
            <a:r>
              <a:rPr lang="en-US" altLang="zh-CN" sz="1600" dirty="0">
                <a:solidFill>
                  <a:schemeClr val="tx1"/>
                </a:solidFill>
              </a:rPr>
              <a:t>with</a:t>
            </a:r>
            <a:r>
              <a:rPr lang="zh-CN" altLang="en-US" sz="1600" dirty="0">
                <a:solidFill>
                  <a:schemeClr val="tx1"/>
                </a:solidFill>
              </a:rPr>
              <a:t> </a:t>
            </a:r>
            <a:r>
              <a:rPr lang="en-US" altLang="zh-CN" sz="1600" dirty="0">
                <a:solidFill>
                  <a:schemeClr val="tx1"/>
                </a:solidFill>
              </a:rPr>
              <a:t>local</a:t>
            </a:r>
            <a:r>
              <a:rPr lang="zh-CN" altLang="en-US" sz="1600" dirty="0">
                <a:solidFill>
                  <a:schemeClr val="tx1"/>
                </a:solidFill>
              </a:rPr>
              <a:t> </a:t>
            </a:r>
            <a:r>
              <a:rPr lang="en-US" altLang="zh-CN" sz="1600" dirty="0">
                <a:solidFill>
                  <a:schemeClr val="tx1"/>
                </a:solidFill>
              </a:rPr>
              <a:t>ones</a:t>
            </a:r>
            <a:r>
              <a:rPr lang="zh-CN" altLang="en-US" sz="1600" dirty="0">
                <a:solidFill>
                  <a:schemeClr val="tx1"/>
                </a:solidFill>
              </a:rPr>
              <a:t> </a:t>
            </a:r>
            <a:r>
              <a:rPr lang="en-US" altLang="zh-CN" sz="1600" dirty="0">
                <a:solidFill>
                  <a:schemeClr val="tx1"/>
                </a:solidFill>
              </a:rPr>
              <a:t>to</a:t>
            </a:r>
            <a:r>
              <a:rPr lang="zh-CN" altLang="en-US" sz="1600" dirty="0">
                <a:solidFill>
                  <a:schemeClr val="tx1"/>
                </a:solidFill>
              </a:rPr>
              <a:t> </a:t>
            </a:r>
            <a:r>
              <a:rPr lang="en-US" altLang="zh-CN" sz="1600" dirty="0">
                <a:solidFill>
                  <a:schemeClr val="tx1"/>
                </a:solidFill>
              </a:rPr>
              <a:t>help</a:t>
            </a:r>
            <a:r>
              <a:rPr lang="zh-CN" altLang="en-US" sz="1600" dirty="0">
                <a:solidFill>
                  <a:schemeClr val="tx1"/>
                </a:solidFill>
              </a:rPr>
              <a:t> </a:t>
            </a:r>
            <a:r>
              <a:rPr lang="en-US" altLang="zh-CN" sz="1600" dirty="0">
                <a:solidFill>
                  <a:schemeClr val="tx1"/>
                </a:solidFill>
              </a:rPr>
              <a:t>achieve</a:t>
            </a:r>
            <a:r>
              <a:rPr lang="zh-CN" altLang="en-US" sz="1600" dirty="0">
                <a:solidFill>
                  <a:schemeClr val="tx1"/>
                </a:solidFill>
              </a:rPr>
              <a:t> </a:t>
            </a:r>
            <a:r>
              <a:rPr lang="en-US" altLang="zh-CN" sz="1600" dirty="0">
                <a:solidFill>
                  <a:schemeClr val="tx1"/>
                </a:solidFill>
              </a:rPr>
              <a:t>high</a:t>
            </a:r>
            <a:r>
              <a:rPr lang="zh-CN" altLang="en-US" sz="1600" dirty="0">
                <a:solidFill>
                  <a:schemeClr val="tx1"/>
                </a:solidFill>
              </a:rPr>
              <a:t> </a:t>
            </a:r>
            <a:r>
              <a:rPr lang="en-US" altLang="zh-CN" sz="1600" dirty="0">
                <a:solidFill>
                  <a:schemeClr val="tx1"/>
                </a:solidFill>
              </a:rPr>
              <a:t>accuracy</a:t>
            </a:r>
            <a:r>
              <a:rPr lang="zh-CN" altLang="en-US" sz="1600" dirty="0">
                <a:solidFill>
                  <a:schemeClr val="tx1"/>
                </a:solidFill>
              </a:rPr>
              <a:t> </a:t>
            </a:r>
            <a:r>
              <a:rPr lang="en-US" altLang="zh-CN" sz="1600" dirty="0">
                <a:solidFill>
                  <a:schemeClr val="tx1"/>
                </a:solidFill>
              </a:rPr>
              <a:t>in</a:t>
            </a:r>
            <a:r>
              <a:rPr lang="zh-CN" altLang="en-US" sz="1600" dirty="0">
                <a:solidFill>
                  <a:schemeClr val="tx1"/>
                </a:solidFill>
              </a:rPr>
              <a:t> </a:t>
            </a:r>
            <a:r>
              <a:rPr lang="en-US" altLang="zh-CN" sz="1600" dirty="0">
                <a:solidFill>
                  <a:schemeClr val="tx1"/>
                </a:solidFill>
              </a:rPr>
              <a:t>segmentation</a:t>
            </a:r>
            <a:r>
              <a:rPr lang="zh-CN" altLang="en-US" sz="1600" dirty="0">
                <a:solidFill>
                  <a:schemeClr val="tx1"/>
                </a:solidFill>
              </a:rPr>
              <a:t> </a:t>
            </a:r>
            <a:r>
              <a:rPr lang="en-US" altLang="zh-CN" sz="1600" dirty="0">
                <a:solidFill>
                  <a:schemeClr val="tx1"/>
                </a:solidFill>
              </a:rPr>
              <a:t>results</a:t>
            </a:r>
            <a:endParaRPr lang="en-US" altLang="zh-CN" sz="1600" dirty="0">
              <a:solidFill>
                <a:schemeClr val="tx1"/>
              </a:solidFill>
              <a:latin typeface="Times New Roman" charset="0"/>
              <a:ea typeface="Times New Roman" charset="0"/>
              <a:cs typeface="Times New Roman"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630" y="1805416"/>
            <a:ext cx="5910370" cy="4001480"/>
          </a:xfrm>
          <a:prstGeom prst="rect">
            <a:avLst/>
          </a:prstGeom>
        </p:spPr>
      </p:pic>
      <p:grpSp>
        <p:nvGrpSpPr>
          <p:cNvPr id="4" name="Group 3">
            <a:extLst>
              <a:ext uri="{FF2B5EF4-FFF2-40B4-BE49-F238E27FC236}">
                <a16:creationId xmlns:a16="http://schemas.microsoft.com/office/drawing/2014/main" id="{68E1A730-AEB7-4553-BB20-97A925068CAE}"/>
              </a:ext>
            </a:extLst>
          </p:cNvPr>
          <p:cNvGrpSpPr/>
          <p:nvPr/>
        </p:nvGrpSpPr>
        <p:grpSpPr>
          <a:xfrm>
            <a:off x="4325257" y="1350831"/>
            <a:ext cx="3091543" cy="4339952"/>
            <a:chOff x="4325257" y="1350831"/>
            <a:chExt cx="3091543" cy="4339952"/>
          </a:xfrm>
        </p:grpSpPr>
        <p:cxnSp>
          <p:nvCxnSpPr>
            <p:cNvPr id="6" name="Straight Connector 5"/>
            <p:cNvCxnSpPr/>
            <p:nvPr/>
          </p:nvCxnSpPr>
          <p:spPr>
            <a:xfrm>
              <a:off x="5834743" y="1689303"/>
              <a:ext cx="0" cy="40014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360373" y="1689302"/>
              <a:ext cx="148888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325257" y="1350831"/>
              <a:ext cx="1509486" cy="307777"/>
            </a:xfrm>
            <a:prstGeom prst="rect">
              <a:avLst/>
            </a:prstGeom>
            <a:noFill/>
          </p:spPr>
          <p:txBody>
            <a:bodyPr wrap="square" rtlCol="0">
              <a:spAutoFit/>
            </a:bodyPr>
            <a:lstStyle/>
            <a:p>
              <a:r>
                <a:rPr lang="en-US" altLang="zh-CN" dirty="0"/>
                <a:t>Contractive</a:t>
              </a:r>
              <a:r>
                <a:rPr lang="zh-CN" altLang="en-US" dirty="0"/>
                <a:t> </a:t>
              </a:r>
              <a:r>
                <a:rPr lang="en-US" altLang="zh-CN" dirty="0"/>
                <a:t>path</a:t>
              </a:r>
              <a:endParaRPr lang="en-US" dirty="0"/>
            </a:p>
          </p:txBody>
        </p:sp>
        <p:sp>
          <p:nvSpPr>
            <p:cNvPr id="23" name="TextBox 22"/>
            <p:cNvSpPr txBox="1"/>
            <p:nvPr/>
          </p:nvSpPr>
          <p:spPr>
            <a:xfrm>
              <a:off x="5907314" y="1366983"/>
              <a:ext cx="1509486" cy="307777"/>
            </a:xfrm>
            <a:prstGeom prst="rect">
              <a:avLst/>
            </a:prstGeom>
            <a:noFill/>
          </p:spPr>
          <p:txBody>
            <a:bodyPr wrap="square" rtlCol="0">
              <a:spAutoFit/>
            </a:bodyPr>
            <a:lstStyle/>
            <a:p>
              <a:r>
                <a:rPr lang="en-US" altLang="zh-CN" dirty="0"/>
                <a:t>Expanding</a:t>
              </a:r>
              <a:r>
                <a:rPr lang="zh-CN" altLang="en-US" dirty="0"/>
                <a:t> </a:t>
              </a:r>
              <a:r>
                <a:rPr lang="en-US" altLang="zh-CN" dirty="0"/>
                <a:t>path</a:t>
              </a:r>
              <a:endParaRPr lang="en-US" dirty="0"/>
            </a:p>
          </p:txBody>
        </p:sp>
        <p:cxnSp>
          <p:nvCxnSpPr>
            <p:cNvPr id="15" name="Straight Arrow Connector 14"/>
            <p:cNvCxnSpPr/>
            <p:nvPr/>
          </p:nvCxnSpPr>
          <p:spPr>
            <a:xfrm flipV="1">
              <a:off x="5834743" y="1667425"/>
              <a:ext cx="1582057" cy="146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Slide Number Placeholder 3">
            <a:extLst>
              <a:ext uri="{FF2B5EF4-FFF2-40B4-BE49-F238E27FC236}">
                <a16:creationId xmlns:a16="http://schemas.microsoft.com/office/drawing/2014/main" id="{83F470A8-1330-8545-A954-3B2ED80E4072}"/>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a:latin typeface="Tahoma" charset="0"/>
            </a:endParaRPr>
          </a:p>
          <a:p>
            <a:pPr>
              <a:defRPr/>
            </a:pPr>
            <a:fld id="{A454E1AF-7DAE-AA42-AAA3-C73C4E2FAC02}" type="slidenum">
              <a:rPr lang="en-US" sz="1000" b="0" smtClean="0">
                <a:latin typeface="Tahoma" charset="0"/>
              </a:rPr>
              <a:pPr>
                <a:defRPr/>
              </a:pPr>
              <a:t>7</a:t>
            </a:fld>
            <a:endParaRPr lang="en-US" sz="1000" b="0" dirty="0">
              <a:latin typeface="Tahoma" charset="0"/>
            </a:endParaRPr>
          </a:p>
        </p:txBody>
      </p:sp>
    </p:spTree>
    <p:extLst>
      <p:ext uri="{BB962C8B-B14F-4D97-AF65-F5344CB8AC3E}">
        <p14:creationId xmlns:p14="http://schemas.microsoft.com/office/powerpoint/2010/main" val="2096856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3074" name="Picture 2">
            <a:extLst>
              <a:ext uri="{FF2B5EF4-FFF2-40B4-BE49-F238E27FC236}">
                <a16:creationId xmlns:a16="http://schemas.microsoft.com/office/drawing/2014/main" id="{68D7EA8D-50EC-4786-8AFA-DE1B16C35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056" y="3878087"/>
            <a:ext cx="1868880" cy="2860621"/>
          </a:xfrm>
          <a:prstGeom prst="rect">
            <a:avLst/>
          </a:prstGeom>
          <a:noFill/>
          <a:extLst>
            <a:ext uri="{909E8E84-426E-40DD-AFC4-6F175D3DCCD1}">
              <a14:hiddenFill xmlns:a14="http://schemas.microsoft.com/office/drawing/2010/main">
                <a:solidFill>
                  <a:srgbClr val="FFFFFF"/>
                </a:solidFill>
              </a14:hiddenFill>
            </a:ext>
          </a:extLst>
        </p:spPr>
      </p:pic>
      <p:sp>
        <p:nvSpPr>
          <p:cNvPr id="118" name="Shape 11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Arial"/>
              <a:buNone/>
            </a:pPr>
            <a:r>
              <a:rPr lang="en-US" altLang="zh-CN" sz="2800" b="1" i="0" u="none" strike="noStrike" cap="none" dirty="0">
                <a:solidFill>
                  <a:schemeClr val="dk1"/>
                </a:solidFill>
                <a:latin typeface="Arial"/>
                <a:ea typeface="Arial"/>
                <a:cs typeface="Arial"/>
                <a:sym typeface="Arial"/>
              </a:rPr>
              <a:t>Study Area</a:t>
            </a:r>
            <a:r>
              <a:rPr lang="zh-CN" altLang="en-US" sz="2800" b="1" i="0" u="none" strike="noStrike" cap="none" dirty="0">
                <a:solidFill>
                  <a:schemeClr val="dk1"/>
                </a:solidFill>
                <a:latin typeface="Arial"/>
                <a:ea typeface="Arial"/>
                <a:cs typeface="Arial"/>
                <a:sym typeface="Arial"/>
              </a:rPr>
              <a:t> </a:t>
            </a:r>
            <a:r>
              <a:rPr lang="en-US" altLang="zh-CN" sz="2800" b="1" i="0" u="none" strike="noStrike" cap="none" dirty="0">
                <a:solidFill>
                  <a:schemeClr val="dk1"/>
                </a:solidFill>
                <a:latin typeface="Arial"/>
                <a:ea typeface="Arial"/>
                <a:cs typeface="Arial"/>
                <a:sym typeface="Arial"/>
              </a:rPr>
              <a:t>and</a:t>
            </a:r>
            <a:r>
              <a:rPr lang="zh-CN" altLang="en-US" sz="2800" b="1" i="0" u="none" strike="noStrike" cap="none" dirty="0">
                <a:solidFill>
                  <a:schemeClr val="dk1"/>
                </a:solidFill>
                <a:latin typeface="Arial"/>
                <a:ea typeface="Arial"/>
                <a:cs typeface="Arial"/>
                <a:sym typeface="Arial"/>
              </a:rPr>
              <a:t> </a:t>
            </a:r>
            <a:r>
              <a:rPr lang="en-US" altLang="zh-CN" b="1" dirty="0"/>
              <a:t>R</a:t>
            </a:r>
            <a:r>
              <a:rPr lang="en-US" altLang="zh-CN" sz="2800" b="1" i="0" u="none" strike="noStrike" cap="none" dirty="0">
                <a:solidFill>
                  <a:schemeClr val="dk1"/>
                </a:solidFill>
                <a:latin typeface="Arial"/>
                <a:ea typeface="Arial"/>
                <a:cs typeface="Arial"/>
                <a:sym typeface="Arial"/>
              </a:rPr>
              <a:t>eference</a:t>
            </a:r>
            <a:r>
              <a:rPr lang="zh-CN" altLang="en-US" sz="2800" b="1" i="0" u="none" strike="noStrike" cap="none" dirty="0">
                <a:solidFill>
                  <a:schemeClr val="dk1"/>
                </a:solidFill>
                <a:latin typeface="Arial"/>
                <a:ea typeface="Arial"/>
                <a:cs typeface="Arial"/>
                <a:sym typeface="Arial"/>
              </a:rPr>
              <a:t> </a:t>
            </a:r>
            <a:r>
              <a:rPr lang="en-US" altLang="zh-CN" sz="2800" b="1" i="0" u="none" strike="noStrike" cap="none" dirty="0">
                <a:solidFill>
                  <a:schemeClr val="dk1"/>
                </a:solidFill>
                <a:latin typeface="Arial"/>
                <a:ea typeface="Arial"/>
                <a:cs typeface="Arial"/>
                <a:sym typeface="Arial"/>
              </a:rPr>
              <a:t>D</a:t>
            </a:r>
            <a:r>
              <a:rPr lang="en-US" sz="2800" b="1" i="0" u="none" strike="noStrike" cap="none" dirty="0">
                <a:solidFill>
                  <a:schemeClr val="dk1"/>
                </a:solidFill>
                <a:latin typeface="Arial"/>
                <a:ea typeface="Arial"/>
                <a:cs typeface="Arial"/>
                <a:sym typeface="Arial"/>
              </a:rPr>
              <a:t>ata</a:t>
            </a:r>
            <a:endParaRPr sz="2800" b="1" i="0" u="none" strike="noStrike" cap="none" dirty="0">
              <a:solidFill>
                <a:schemeClr val="dk1"/>
              </a:solidFill>
              <a:latin typeface="Arial"/>
              <a:ea typeface="Arial"/>
              <a:cs typeface="Arial"/>
              <a:sym typeface="Arial"/>
            </a:endParaRPr>
          </a:p>
        </p:txBody>
      </p:sp>
      <p:sp>
        <p:nvSpPr>
          <p:cNvPr id="119" name="Shape 119"/>
          <p:cNvSpPr txBox="1">
            <a:spLocks noGrp="1"/>
          </p:cNvSpPr>
          <p:nvPr>
            <p:ph type="body" idx="1"/>
          </p:nvPr>
        </p:nvSpPr>
        <p:spPr>
          <a:xfrm>
            <a:off x="311699" y="978321"/>
            <a:ext cx="4260301" cy="5879679"/>
          </a:xfrm>
          <a:prstGeom prst="rect">
            <a:avLst/>
          </a:prstGeom>
          <a:noFill/>
          <a:ln>
            <a:noFill/>
          </a:ln>
        </p:spPr>
        <p:txBody>
          <a:bodyPr spcFirstLastPara="1" wrap="square" lIns="91425" tIns="91425" rIns="91425" bIns="91425" anchor="t" anchorCtr="0">
            <a:noAutofit/>
          </a:bodyPr>
          <a:lstStyle/>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a:lnSpc>
                <a:spcPct val="100000"/>
              </a:lnSpc>
              <a:buClr>
                <a:srgbClr val="000000"/>
              </a:buClr>
            </a:pPr>
            <a:r>
              <a:rPr lang="en-US" altLang="zh-CN" sz="2000" dirty="0">
                <a:solidFill>
                  <a:srgbClr val="000000"/>
                </a:solidFill>
              </a:rPr>
              <a:t>Rowan</a:t>
            </a:r>
            <a:r>
              <a:rPr lang="en-US" sz="2000" dirty="0">
                <a:solidFill>
                  <a:srgbClr val="000000"/>
                </a:solidFill>
              </a:rPr>
              <a:t> </a:t>
            </a:r>
            <a:r>
              <a:rPr lang="en-US" altLang="zh-CN" sz="2000" dirty="0">
                <a:solidFill>
                  <a:srgbClr val="000000"/>
                </a:solidFill>
              </a:rPr>
              <a:t>county</a:t>
            </a:r>
            <a:r>
              <a:rPr lang="en-US" sz="2000" dirty="0">
                <a:solidFill>
                  <a:srgbClr val="000000"/>
                </a:solidFill>
              </a:rPr>
              <a:t> watershed, </a:t>
            </a:r>
            <a:r>
              <a:rPr lang="en-US" altLang="zh-CN" sz="2000" dirty="0">
                <a:solidFill>
                  <a:srgbClr val="000000"/>
                </a:solidFill>
              </a:rPr>
              <a:t>NC</a:t>
            </a:r>
            <a:endParaRPr lang="en-US" sz="2000" dirty="0"/>
          </a:p>
          <a:p>
            <a:pPr marL="742950" lvl="1" indent="-285750">
              <a:lnSpc>
                <a:spcPct val="100000"/>
              </a:lnSpc>
              <a:buClr>
                <a:srgbClr val="000000"/>
              </a:buClr>
            </a:pPr>
            <a:r>
              <a:rPr lang="en-US" sz="1600" dirty="0">
                <a:solidFill>
                  <a:srgbClr val="000000"/>
                </a:solidFill>
              </a:rPr>
              <a:t>Area of ~18.11km</a:t>
            </a:r>
            <a:r>
              <a:rPr lang="en-US" sz="1600" baseline="30000" dirty="0">
                <a:solidFill>
                  <a:srgbClr val="000000"/>
                </a:solidFill>
              </a:rPr>
              <a:t>2</a:t>
            </a:r>
            <a:endParaRPr lang="en-US" sz="1600" dirty="0"/>
          </a:p>
          <a:p>
            <a:pPr marL="742950" lvl="1" indent="-285750">
              <a:lnSpc>
                <a:spcPct val="100000"/>
              </a:lnSpc>
              <a:buClr>
                <a:srgbClr val="000000"/>
              </a:buClr>
            </a:pPr>
            <a:r>
              <a:rPr lang="en-US" sz="1600" dirty="0">
                <a:solidFill>
                  <a:srgbClr val="000000"/>
                </a:solidFill>
              </a:rPr>
              <a:t>Land cover is mostly composed of forest, wetlands, and agricultural land</a:t>
            </a:r>
          </a:p>
          <a:p>
            <a:pPr marL="742950" lvl="1" indent="-285750">
              <a:lnSpc>
                <a:spcPct val="100000"/>
              </a:lnSpc>
              <a:buClr>
                <a:srgbClr val="000000"/>
              </a:buClr>
            </a:pPr>
            <a:r>
              <a:rPr lang="en-US" altLang="zh-CN" sz="1600" dirty="0">
                <a:solidFill>
                  <a:srgbClr val="000000"/>
                </a:solidFill>
              </a:rPr>
              <a:t>Elevation variation: 222m</a:t>
            </a:r>
            <a:endParaRPr lang="en-US" sz="1600" dirty="0">
              <a:solidFill>
                <a:srgbClr val="000000"/>
              </a:solidFill>
            </a:endParaRPr>
          </a:p>
          <a:p>
            <a:pPr marL="285750" marR="0" lvl="0" indent="-285750" algn="l" rtl="0">
              <a:lnSpc>
                <a:spcPct val="100000"/>
              </a:lnSpc>
              <a:spcBef>
                <a:spcPts val="0"/>
              </a:spcBef>
              <a:spcAft>
                <a:spcPts val="0"/>
              </a:spcAft>
              <a:buClr>
                <a:srgbClr val="000000"/>
              </a:buClr>
              <a:buSzPts val="1800"/>
              <a:buFont typeface="Arial"/>
              <a:buChar char="•"/>
            </a:pPr>
            <a:endParaRPr lang="en-US"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endParaRPr lang="en-US" dirty="0">
              <a:solidFill>
                <a:srgbClr val="000000"/>
              </a:solidFill>
            </a:endParaRPr>
          </a:p>
          <a:p>
            <a:pPr marL="285750" marR="0" lvl="0" indent="-285750" algn="l" rtl="0">
              <a:lnSpc>
                <a:spcPct val="100000"/>
              </a:lnSpc>
              <a:spcBef>
                <a:spcPts val="0"/>
              </a:spcBef>
              <a:spcAft>
                <a:spcPts val="0"/>
              </a:spcAft>
              <a:buClr>
                <a:srgbClr val="000000"/>
              </a:buClr>
              <a:buSzPts val="1800"/>
              <a:buFont typeface="Arial"/>
              <a:buChar char="•"/>
            </a:pPr>
            <a:endParaRPr lang="en-US" dirty="0">
              <a:solidFill>
                <a:srgbClr val="000000"/>
              </a:solidFill>
            </a:endParaRPr>
          </a:p>
          <a:p>
            <a:pPr marL="342900">
              <a:lnSpc>
                <a:spcPct val="100000"/>
              </a:lnSpc>
              <a:buClr>
                <a:srgbClr val="000000"/>
              </a:buClr>
            </a:pPr>
            <a:r>
              <a:rPr lang="en-US" sz="2000" b="0" i="0" u="none" strike="noStrike" cap="none" dirty="0">
                <a:solidFill>
                  <a:srgbClr val="000000"/>
                </a:solidFill>
                <a:latin typeface="Arial"/>
                <a:ea typeface="Arial"/>
                <a:cs typeface="Arial"/>
                <a:sym typeface="Arial"/>
              </a:rPr>
              <a:t>Reference data</a:t>
            </a:r>
          </a:p>
          <a:p>
            <a:pPr marL="742950" lvl="1" indent="-285750">
              <a:lnSpc>
                <a:spcPct val="100000"/>
              </a:lnSpc>
              <a:buClr>
                <a:srgbClr val="000000"/>
              </a:buClr>
              <a:buSzPts val="1800"/>
            </a:pPr>
            <a:r>
              <a:rPr lang="en-US" altLang="zh-CN" sz="1600" dirty="0" err="1">
                <a:solidFill>
                  <a:schemeClr val="dk1"/>
                </a:solidFill>
              </a:rPr>
              <a:t>Geonet</a:t>
            </a:r>
            <a:r>
              <a:rPr lang="zh-CN" altLang="en-US" sz="1600" dirty="0">
                <a:solidFill>
                  <a:schemeClr val="dk1"/>
                </a:solidFill>
              </a:rPr>
              <a:t> </a:t>
            </a:r>
            <a:r>
              <a:rPr lang="en-US" altLang="zh-CN" sz="1600" dirty="0">
                <a:solidFill>
                  <a:schemeClr val="dk1"/>
                </a:solidFill>
              </a:rPr>
              <a:t>lines </a:t>
            </a:r>
          </a:p>
          <a:p>
            <a:pPr marL="742950" lvl="1" indent="-285750">
              <a:lnSpc>
                <a:spcPct val="100000"/>
              </a:lnSpc>
              <a:buClr>
                <a:srgbClr val="000000"/>
              </a:buClr>
              <a:buSzPts val="1800"/>
            </a:pPr>
            <a:r>
              <a:rPr lang="en-US" sz="1600" dirty="0">
                <a:solidFill>
                  <a:srgbClr val="000000"/>
                </a:solidFill>
              </a:rPr>
              <a:t>Resolution: </a:t>
            </a:r>
            <a:r>
              <a:rPr lang="en-US" altLang="zh-CN" sz="1600" dirty="0">
                <a:solidFill>
                  <a:srgbClr val="000000"/>
                </a:solidFill>
              </a:rPr>
              <a:t>1</a:t>
            </a:r>
            <a:r>
              <a:rPr lang="zh-CN" altLang="en-US" sz="1600" dirty="0">
                <a:solidFill>
                  <a:srgbClr val="000000"/>
                </a:solidFill>
              </a:rPr>
              <a:t> </a:t>
            </a:r>
            <a:r>
              <a:rPr lang="en-US" altLang="zh-CN" sz="1600" dirty="0">
                <a:solidFill>
                  <a:srgbClr val="000000"/>
                </a:solidFill>
              </a:rPr>
              <a:t>meter</a:t>
            </a:r>
            <a:endParaRPr lang="en-US" sz="1600" b="0" i="0" u="none" strike="noStrike" cap="none" dirty="0">
              <a:solidFill>
                <a:schemeClr val="dk1"/>
              </a:solidFill>
              <a:sym typeface="Arial"/>
            </a:endParaRPr>
          </a:p>
        </p:txBody>
      </p:sp>
      <p:grpSp>
        <p:nvGrpSpPr>
          <p:cNvPr id="10" name="Group 9"/>
          <p:cNvGrpSpPr/>
          <p:nvPr/>
        </p:nvGrpSpPr>
        <p:grpSpPr>
          <a:xfrm>
            <a:off x="4645813" y="1092200"/>
            <a:ext cx="4112674" cy="2336800"/>
            <a:chOff x="12210" y="2174052"/>
            <a:chExt cx="8382178" cy="3896761"/>
          </a:xfrm>
        </p:grpSpPr>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2460" t="29956" r="2266" b="26825"/>
            <a:stretch/>
          </p:blipFill>
          <p:spPr>
            <a:xfrm>
              <a:off x="12210" y="2956955"/>
              <a:ext cx="5058889" cy="2963897"/>
            </a:xfrm>
            <a:prstGeom prst="rect">
              <a:avLst/>
            </a:prstGeom>
          </p:spPr>
        </p:pic>
        <p:cxnSp>
          <p:nvCxnSpPr>
            <p:cNvPr id="12" name="Shape 113"/>
            <p:cNvCxnSpPr/>
            <p:nvPr/>
          </p:nvCxnSpPr>
          <p:spPr>
            <a:xfrm flipV="1">
              <a:off x="2168754" y="4005943"/>
              <a:ext cx="3540670" cy="46305"/>
            </a:xfrm>
            <a:prstGeom prst="straightConnector1">
              <a:avLst/>
            </a:prstGeom>
            <a:noFill/>
            <a:ln w="9525" cap="flat" cmpd="sng">
              <a:solidFill>
                <a:srgbClr val="0070C0"/>
              </a:solidFill>
              <a:prstDash val="solid"/>
              <a:round/>
              <a:headEnd type="none" w="sm" len="sm"/>
              <a:tailEnd type="triangle" w="med" len="med"/>
            </a:ln>
          </p:spPr>
        </p:cxn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9424" y="2174052"/>
              <a:ext cx="2684964" cy="3896761"/>
            </a:xfrm>
            <a:prstGeom prst="rect">
              <a:avLst/>
            </a:prstGeom>
          </p:spPr>
        </p:pic>
      </p:grpSp>
      <p:sp>
        <p:nvSpPr>
          <p:cNvPr id="14" name="Slide Number Placeholder 3">
            <a:extLst>
              <a:ext uri="{FF2B5EF4-FFF2-40B4-BE49-F238E27FC236}">
                <a16:creationId xmlns:a16="http://schemas.microsoft.com/office/drawing/2014/main" id="{8658C7F2-E0C1-2D44-BC95-0708A4A37720}"/>
              </a:ext>
            </a:extLst>
          </p:cNvPr>
          <p:cNvSpPr txBox="1">
            <a:spLocks/>
          </p:cNvSpPr>
          <p:nvPr/>
        </p:nvSpPr>
        <p:spPr>
          <a:xfrm>
            <a:off x="8813800" y="6356350"/>
            <a:ext cx="330200" cy="365125"/>
          </a:xfrm>
          <a:prstGeom prst="rect">
            <a:avLst/>
          </a:prstGeom>
        </p:spPr>
        <p:txBody>
          <a:bodyPr vert="horz" lIns="91440" tIns="45720" rIns="91440" bIns="45720" rtlCol="0" anchor="ctr"/>
          <a:lstStyle>
            <a:defPPr>
              <a:defRPr lang="en-US"/>
            </a:defPPr>
            <a:lvl1pPr marL="0" algn="l" defTabSz="457200" rtl="0" eaLnBrk="1" latinLnBrk="0" hangingPunct="1">
              <a:defRPr sz="2400" b="1" kern="1200">
                <a:solidFill>
                  <a:schemeClr val="tx1"/>
                </a:solidFill>
                <a:latin typeface="Arial" charset="0"/>
                <a:ea typeface="ＭＳ Ｐゴシック" charset="0"/>
                <a:cs typeface="ＭＳ Ｐゴシック" charset="0"/>
              </a:defRPr>
            </a:lvl1pPr>
            <a:lvl2pPr marL="742950" indent="-285750" algn="l" defTabSz="457200" rtl="0" eaLnBrk="1" latinLnBrk="0" hangingPunct="1">
              <a:defRPr sz="2400" b="1" kern="1200">
                <a:solidFill>
                  <a:schemeClr val="tx1"/>
                </a:solidFill>
                <a:latin typeface="Arial" charset="0"/>
                <a:ea typeface="ＭＳ Ｐゴシック" charset="0"/>
                <a:cs typeface="+mn-cs"/>
              </a:defRPr>
            </a:lvl2pPr>
            <a:lvl3pPr marL="1143000" indent="-228600" algn="l" defTabSz="457200" rtl="0" eaLnBrk="1" latinLnBrk="0" hangingPunct="1">
              <a:defRPr sz="2400" b="1" kern="1200">
                <a:solidFill>
                  <a:schemeClr val="tx1"/>
                </a:solidFill>
                <a:latin typeface="Arial" charset="0"/>
                <a:ea typeface="ＭＳ Ｐゴシック" charset="0"/>
                <a:cs typeface="+mn-cs"/>
              </a:defRPr>
            </a:lvl3pPr>
            <a:lvl4pPr marL="1600200" indent="-228600" algn="l" defTabSz="457200" rtl="0" eaLnBrk="1" latinLnBrk="0" hangingPunct="1">
              <a:defRPr sz="2400" b="1" kern="1200">
                <a:solidFill>
                  <a:schemeClr val="tx1"/>
                </a:solidFill>
                <a:latin typeface="Arial" charset="0"/>
                <a:ea typeface="ＭＳ Ｐゴシック" charset="0"/>
                <a:cs typeface="+mn-cs"/>
              </a:defRPr>
            </a:lvl4pPr>
            <a:lvl5pPr marL="2057400" indent="-228600" algn="l" defTabSz="457200" rtl="0" eaLnBrk="1" latinLnBrk="0" hangingPunct="1">
              <a:defRPr sz="2400" b="1"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defRPr sz="2400" b="1" kern="1200">
                <a:solidFill>
                  <a:schemeClr val="tx1"/>
                </a:solidFill>
                <a:latin typeface="Arial" charset="0"/>
                <a:ea typeface="ＭＳ Ｐゴシック" charset="0"/>
                <a:cs typeface="+mn-cs"/>
              </a:defRPr>
            </a:lvl9pPr>
          </a:lstStyle>
          <a:p>
            <a:pPr>
              <a:defRPr/>
            </a:pPr>
            <a:endParaRPr lang="en-US" sz="1000" b="0">
              <a:latin typeface="Tahoma" charset="0"/>
            </a:endParaRPr>
          </a:p>
          <a:p>
            <a:pPr>
              <a:defRPr/>
            </a:pPr>
            <a:fld id="{A454E1AF-7DAE-AA42-AAA3-C73C4E2FAC02}" type="slidenum">
              <a:rPr lang="en-US" sz="1000" b="0" smtClean="0">
                <a:latin typeface="Tahoma" charset="0"/>
              </a:rPr>
              <a:pPr>
                <a:defRPr/>
              </a:pPr>
              <a:t>8</a:t>
            </a:fld>
            <a:endParaRPr lang="en-US" sz="1000" b="0" dirty="0">
              <a:latin typeface="Tahoma"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B9D8-BB12-497D-A12A-41BF8A98178A}"/>
              </a:ext>
            </a:extLst>
          </p:cNvPr>
          <p:cNvSpPr>
            <a:spLocks noGrp="1"/>
          </p:cNvSpPr>
          <p:nvPr>
            <p:ph type="title"/>
          </p:nvPr>
        </p:nvSpPr>
        <p:spPr>
          <a:noFill/>
          <a:ln>
            <a:noFill/>
          </a:ln>
        </p:spPr>
        <p:txBody>
          <a:bodyPr spcFirstLastPara="1" wrap="square" lIns="91425" tIns="91425" rIns="91425" bIns="91425" anchor="ctr" anchorCtr="0">
            <a:noAutofit/>
          </a:bodyPr>
          <a:lstStyle/>
          <a:p>
            <a:pPr algn="ctr"/>
            <a:r>
              <a:rPr lang="en-US" altLang="zh-CN" b="1" dirty="0"/>
              <a:t>D</a:t>
            </a:r>
            <a:r>
              <a:rPr lang="en-US" b="1" dirty="0"/>
              <a:t>ata</a:t>
            </a:r>
            <a:r>
              <a:rPr lang="zh-CN" altLang="en-US" b="1" dirty="0"/>
              <a:t> </a:t>
            </a:r>
            <a:r>
              <a:rPr lang="en-US" altLang="zh-CN" b="1" dirty="0"/>
              <a:t>preparation</a:t>
            </a:r>
            <a:endParaRPr lang="en-US" b="1" dirty="0"/>
          </a:p>
        </p:txBody>
      </p:sp>
      <p:sp>
        <p:nvSpPr>
          <p:cNvPr id="3" name="Text Placeholder 2">
            <a:extLst>
              <a:ext uri="{FF2B5EF4-FFF2-40B4-BE49-F238E27FC236}">
                <a16:creationId xmlns:a16="http://schemas.microsoft.com/office/drawing/2014/main" id="{716F7C5D-024A-4331-9F1C-B5F653A2763F}"/>
              </a:ext>
            </a:extLst>
          </p:cNvPr>
          <p:cNvSpPr>
            <a:spLocks noGrp="1"/>
          </p:cNvSpPr>
          <p:nvPr>
            <p:ph type="body" idx="1"/>
          </p:nvPr>
        </p:nvSpPr>
        <p:spPr>
          <a:xfrm>
            <a:off x="311699" y="1219200"/>
            <a:ext cx="4999209" cy="2798618"/>
          </a:xfrm>
        </p:spPr>
        <p:txBody>
          <a:bodyPr/>
          <a:lstStyle/>
          <a:p>
            <a:pPr marL="342900">
              <a:lnSpc>
                <a:spcPct val="150000"/>
              </a:lnSpc>
              <a:buClr>
                <a:srgbClr val="000000"/>
              </a:buClr>
            </a:pPr>
            <a:r>
              <a:rPr lang="en-US" sz="2000" dirty="0">
                <a:solidFill>
                  <a:srgbClr val="000000"/>
                </a:solidFill>
              </a:rPr>
              <a:t>Training and Validation dat</a:t>
            </a:r>
            <a:r>
              <a:rPr lang="en-US" altLang="zh-CN" sz="2000" dirty="0">
                <a:solidFill>
                  <a:srgbClr val="000000"/>
                </a:solidFill>
              </a:rPr>
              <a:t>a</a:t>
            </a:r>
          </a:p>
          <a:p>
            <a:pPr marL="800100" lvl="1">
              <a:lnSpc>
                <a:spcPct val="150000"/>
              </a:lnSpc>
              <a:buClr>
                <a:srgbClr val="000000"/>
              </a:buClr>
            </a:pPr>
            <a:r>
              <a:rPr lang="en-US" altLang="zh-CN" sz="1600" dirty="0">
                <a:solidFill>
                  <a:srgbClr val="000000"/>
                </a:solidFill>
              </a:rPr>
              <a:t>Samples</a:t>
            </a:r>
            <a:r>
              <a:rPr lang="zh-CN" altLang="en-US" sz="1600" dirty="0">
                <a:solidFill>
                  <a:srgbClr val="000000"/>
                </a:solidFill>
              </a:rPr>
              <a:t> </a:t>
            </a:r>
            <a:r>
              <a:rPr lang="en-US" altLang="zh-CN" sz="1600" dirty="0">
                <a:solidFill>
                  <a:srgbClr val="000000"/>
                </a:solidFill>
              </a:rPr>
              <a:t>are</a:t>
            </a:r>
            <a:r>
              <a:rPr lang="zh-CN" altLang="en-US" sz="1600" dirty="0">
                <a:solidFill>
                  <a:srgbClr val="000000"/>
                </a:solidFill>
              </a:rPr>
              <a:t> </a:t>
            </a:r>
            <a:r>
              <a:rPr lang="en-US" altLang="zh-CN" sz="1600" dirty="0">
                <a:solidFill>
                  <a:schemeClr val="dk1"/>
                </a:solidFill>
              </a:rPr>
              <a:t>randomly selected from the </a:t>
            </a:r>
            <a:r>
              <a:rPr lang="en-US" altLang="zh-CN" sz="1600" b="1" dirty="0">
                <a:solidFill>
                  <a:schemeClr val="dk1"/>
                </a:solidFill>
              </a:rPr>
              <a:t>upper half </a:t>
            </a:r>
            <a:r>
              <a:rPr lang="en-US" altLang="zh-CN" sz="1600" dirty="0">
                <a:solidFill>
                  <a:schemeClr val="dk1"/>
                </a:solidFill>
              </a:rPr>
              <a:t>of the study area</a:t>
            </a:r>
          </a:p>
          <a:p>
            <a:pPr marL="800100" lvl="1">
              <a:lnSpc>
                <a:spcPct val="150000"/>
              </a:lnSpc>
              <a:spcBef>
                <a:spcPts val="600"/>
              </a:spcBef>
              <a:buClr>
                <a:srgbClr val="000000"/>
              </a:buClr>
            </a:pPr>
            <a:r>
              <a:rPr lang="en-US" altLang="zh-CN" sz="1600" b="1" dirty="0">
                <a:solidFill>
                  <a:schemeClr val="dk1"/>
                </a:solidFill>
              </a:rPr>
              <a:t>Training</a:t>
            </a:r>
            <a:r>
              <a:rPr lang="en-US" altLang="zh-CN" sz="1600" dirty="0">
                <a:solidFill>
                  <a:schemeClr val="dk1"/>
                </a:solidFill>
              </a:rPr>
              <a:t>: 900 sample patches/per</a:t>
            </a:r>
            <a:r>
              <a:rPr lang="zh-CN" altLang="en-US" sz="1600" dirty="0">
                <a:solidFill>
                  <a:schemeClr val="dk1"/>
                </a:solidFill>
              </a:rPr>
              <a:t> </a:t>
            </a:r>
            <a:r>
              <a:rPr lang="en-US" altLang="zh-CN" sz="1600" dirty="0">
                <a:solidFill>
                  <a:schemeClr val="dk1"/>
                </a:solidFill>
              </a:rPr>
              <a:t>class</a:t>
            </a:r>
          </a:p>
          <a:p>
            <a:pPr marL="800100" lvl="1">
              <a:lnSpc>
                <a:spcPct val="150000"/>
              </a:lnSpc>
              <a:spcBef>
                <a:spcPts val="600"/>
              </a:spcBef>
              <a:buClr>
                <a:srgbClr val="000000"/>
              </a:buClr>
            </a:pPr>
            <a:r>
              <a:rPr lang="en-US" altLang="zh-CN" sz="1600" b="1" dirty="0">
                <a:solidFill>
                  <a:schemeClr val="dk1"/>
                </a:solidFill>
              </a:rPr>
              <a:t>Validation</a:t>
            </a:r>
            <a:r>
              <a:rPr lang="en-US" altLang="zh-CN" sz="1600" dirty="0">
                <a:solidFill>
                  <a:schemeClr val="dk1"/>
                </a:solidFill>
              </a:rPr>
              <a:t>: 300 sample patches/per</a:t>
            </a:r>
            <a:r>
              <a:rPr lang="zh-CN" altLang="en-US" sz="1600" dirty="0">
                <a:solidFill>
                  <a:schemeClr val="dk1"/>
                </a:solidFill>
              </a:rPr>
              <a:t> </a:t>
            </a:r>
            <a:r>
              <a:rPr lang="en-US" altLang="zh-CN" sz="1600" dirty="0">
                <a:solidFill>
                  <a:schemeClr val="dk1"/>
                </a:solidFill>
              </a:rPr>
              <a:t>class</a:t>
            </a:r>
          </a:p>
          <a:p>
            <a:pPr marL="25400" indent="0">
              <a:lnSpc>
                <a:spcPct val="150000"/>
              </a:lnSpc>
              <a:spcBef>
                <a:spcPts val="600"/>
              </a:spcBef>
              <a:buClr>
                <a:srgbClr val="000000"/>
              </a:buClr>
              <a:buNone/>
            </a:pPr>
            <a:r>
              <a:rPr lang="en-US" altLang="zh-CN" sz="1200" dirty="0">
                <a:solidFill>
                  <a:schemeClr val="dk1"/>
                </a:solidFill>
              </a:rPr>
              <a:t>*patch size = 224 pixels *224 pixels</a:t>
            </a:r>
          </a:p>
        </p:txBody>
      </p:sp>
      <p:grpSp>
        <p:nvGrpSpPr>
          <p:cNvPr id="6" name="Group 5">
            <a:extLst>
              <a:ext uri="{FF2B5EF4-FFF2-40B4-BE49-F238E27FC236}">
                <a16:creationId xmlns:a16="http://schemas.microsoft.com/office/drawing/2014/main" id="{E6E8EE5B-ACCD-47A4-9AD4-31C544667EA5}"/>
              </a:ext>
            </a:extLst>
          </p:cNvPr>
          <p:cNvGrpSpPr/>
          <p:nvPr/>
        </p:nvGrpSpPr>
        <p:grpSpPr>
          <a:xfrm>
            <a:off x="5643360" y="1300902"/>
            <a:ext cx="3188940" cy="4790931"/>
            <a:chOff x="5133023" y="1356867"/>
            <a:chExt cx="3188940" cy="4790931"/>
          </a:xfrm>
        </p:grpSpPr>
        <p:pic>
          <p:nvPicPr>
            <p:cNvPr id="4098" name="Picture 2">
              <a:extLst>
                <a:ext uri="{FF2B5EF4-FFF2-40B4-BE49-F238E27FC236}">
                  <a16:creationId xmlns:a16="http://schemas.microsoft.com/office/drawing/2014/main" id="{827D7BF8-895F-4AFC-AC91-7F5919046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023" y="1356867"/>
              <a:ext cx="3188940" cy="47909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41A9841-8B88-45C0-8322-F00513403033}"/>
                </a:ext>
              </a:extLst>
            </p:cNvPr>
            <p:cNvSpPr/>
            <p:nvPr/>
          </p:nvSpPr>
          <p:spPr>
            <a:xfrm>
              <a:off x="5327045" y="1412832"/>
              <a:ext cx="2927927" cy="2328442"/>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716EDB8-C750-4C12-B5B5-3CA98324D6A8}"/>
              </a:ext>
            </a:extLst>
          </p:cNvPr>
          <p:cNvPicPr>
            <a:picLocks noChangeAspect="1"/>
          </p:cNvPicPr>
          <p:nvPr/>
        </p:nvPicPr>
        <p:blipFill>
          <a:blip r:embed="rId3"/>
          <a:stretch>
            <a:fillRect/>
          </a:stretch>
        </p:blipFill>
        <p:spPr>
          <a:xfrm>
            <a:off x="1099126" y="5117514"/>
            <a:ext cx="600159" cy="600159"/>
          </a:xfrm>
          <a:prstGeom prst="rect">
            <a:avLst/>
          </a:prstGeom>
          <a:ln w="28575">
            <a:solidFill>
              <a:srgbClr val="92D050"/>
            </a:solidFill>
          </a:ln>
        </p:spPr>
      </p:pic>
      <p:pic>
        <p:nvPicPr>
          <p:cNvPr id="10" name="Picture 9">
            <a:extLst>
              <a:ext uri="{FF2B5EF4-FFF2-40B4-BE49-F238E27FC236}">
                <a16:creationId xmlns:a16="http://schemas.microsoft.com/office/drawing/2014/main" id="{7465A37C-57F0-467C-BA61-985534F3F095}"/>
              </a:ext>
            </a:extLst>
          </p:cNvPr>
          <p:cNvPicPr>
            <a:picLocks noChangeAspect="1"/>
          </p:cNvPicPr>
          <p:nvPr/>
        </p:nvPicPr>
        <p:blipFill>
          <a:blip r:embed="rId4"/>
          <a:stretch>
            <a:fillRect/>
          </a:stretch>
        </p:blipFill>
        <p:spPr>
          <a:xfrm>
            <a:off x="3671963" y="5117515"/>
            <a:ext cx="600159" cy="600159"/>
          </a:xfrm>
          <a:prstGeom prst="rect">
            <a:avLst/>
          </a:prstGeom>
          <a:ln w="28575">
            <a:solidFill>
              <a:srgbClr val="FF0000"/>
            </a:solidFill>
          </a:ln>
        </p:spPr>
      </p:pic>
      <p:pic>
        <p:nvPicPr>
          <p:cNvPr id="12" name="Picture 11">
            <a:extLst>
              <a:ext uri="{FF2B5EF4-FFF2-40B4-BE49-F238E27FC236}">
                <a16:creationId xmlns:a16="http://schemas.microsoft.com/office/drawing/2014/main" id="{CE22806E-E278-46F7-9FB9-A12B05C39018}"/>
              </a:ext>
            </a:extLst>
          </p:cNvPr>
          <p:cNvPicPr>
            <a:picLocks noChangeAspect="1"/>
          </p:cNvPicPr>
          <p:nvPr/>
        </p:nvPicPr>
        <p:blipFill>
          <a:blip r:embed="rId5"/>
          <a:stretch>
            <a:fillRect/>
          </a:stretch>
        </p:blipFill>
        <p:spPr>
          <a:xfrm>
            <a:off x="1902678" y="5117514"/>
            <a:ext cx="600159" cy="600159"/>
          </a:xfrm>
          <a:prstGeom prst="rect">
            <a:avLst/>
          </a:prstGeom>
          <a:ln w="28575">
            <a:solidFill>
              <a:srgbClr val="92D050"/>
            </a:solidFill>
          </a:ln>
        </p:spPr>
      </p:pic>
      <p:sp>
        <p:nvSpPr>
          <p:cNvPr id="13" name="TextBox 12">
            <a:extLst>
              <a:ext uri="{FF2B5EF4-FFF2-40B4-BE49-F238E27FC236}">
                <a16:creationId xmlns:a16="http://schemas.microsoft.com/office/drawing/2014/main" id="{95A1AA39-2050-4985-A816-8D456EAEB533}"/>
              </a:ext>
            </a:extLst>
          </p:cNvPr>
          <p:cNvSpPr txBox="1"/>
          <p:nvPr/>
        </p:nvSpPr>
        <p:spPr>
          <a:xfrm>
            <a:off x="1261794" y="4322973"/>
            <a:ext cx="1038931" cy="430887"/>
          </a:xfrm>
          <a:prstGeom prst="rect">
            <a:avLst/>
          </a:prstGeom>
          <a:noFill/>
        </p:spPr>
        <p:txBody>
          <a:bodyPr wrap="square" rtlCol="0">
            <a:spAutoFit/>
          </a:bodyPr>
          <a:lstStyle/>
          <a:p>
            <a:pPr algn="ctr"/>
            <a:r>
              <a:rPr lang="en-US" sz="1050" b="1" dirty="0"/>
              <a:t>Stream class patches</a:t>
            </a:r>
          </a:p>
        </p:txBody>
      </p:sp>
      <p:sp>
        <p:nvSpPr>
          <p:cNvPr id="16" name="TextBox 15">
            <a:extLst>
              <a:ext uri="{FF2B5EF4-FFF2-40B4-BE49-F238E27FC236}">
                <a16:creationId xmlns:a16="http://schemas.microsoft.com/office/drawing/2014/main" id="{B6400E8F-CB77-4C34-829F-8C241C7B3228}"/>
              </a:ext>
            </a:extLst>
          </p:cNvPr>
          <p:cNvSpPr txBox="1"/>
          <p:nvPr/>
        </p:nvSpPr>
        <p:spPr>
          <a:xfrm>
            <a:off x="3339955" y="4322972"/>
            <a:ext cx="1255540" cy="415498"/>
          </a:xfrm>
          <a:prstGeom prst="rect">
            <a:avLst/>
          </a:prstGeom>
          <a:noFill/>
        </p:spPr>
        <p:txBody>
          <a:bodyPr wrap="square" rtlCol="0">
            <a:spAutoFit/>
          </a:bodyPr>
          <a:lstStyle/>
          <a:p>
            <a:pPr algn="ctr"/>
            <a:r>
              <a:rPr lang="en-US" sz="1050" b="1" dirty="0"/>
              <a:t>Non-stream class patch</a:t>
            </a:r>
          </a:p>
        </p:txBody>
      </p:sp>
      <p:sp>
        <p:nvSpPr>
          <p:cNvPr id="15" name="Rectangle 14">
            <a:extLst>
              <a:ext uri="{FF2B5EF4-FFF2-40B4-BE49-F238E27FC236}">
                <a16:creationId xmlns:a16="http://schemas.microsoft.com/office/drawing/2014/main" id="{CC152B18-A52E-4655-848A-CD0FE15718E4}"/>
              </a:ext>
            </a:extLst>
          </p:cNvPr>
          <p:cNvSpPr/>
          <p:nvPr/>
        </p:nvSpPr>
        <p:spPr>
          <a:xfrm>
            <a:off x="8448112" y="2571614"/>
            <a:ext cx="184727" cy="18472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BDCF732-4613-490C-BB8B-629EB1556235}"/>
              </a:ext>
            </a:extLst>
          </p:cNvPr>
          <p:cNvSpPr/>
          <p:nvPr/>
        </p:nvSpPr>
        <p:spPr>
          <a:xfrm>
            <a:off x="6321829" y="2269458"/>
            <a:ext cx="184727" cy="184727"/>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CCFAFAC-FBF8-4CBF-AC0B-6D147FE75DF5}"/>
              </a:ext>
            </a:extLst>
          </p:cNvPr>
          <p:cNvSpPr/>
          <p:nvPr/>
        </p:nvSpPr>
        <p:spPr>
          <a:xfrm>
            <a:off x="7420492" y="2605454"/>
            <a:ext cx="184727" cy="184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0695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19259</TotalTime>
  <Words>1336</Words>
  <Application>Microsoft Office PowerPoint</Application>
  <PresentationFormat>On-screen Show (4:3)</PresentationFormat>
  <Paragraphs>235</Paragraphs>
  <Slides>19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Source Sans Pro</vt:lpstr>
      <vt:lpstr>Tahoma</vt:lpstr>
      <vt:lpstr>Times New Roman</vt:lpstr>
      <vt:lpstr>Wingdings</vt:lpstr>
      <vt:lpstr>Simple Light</vt:lpstr>
      <vt:lpstr>Hydrographic Streamline Detection Using LiDAR and Deep Learning</vt:lpstr>
      <vt:lpstr>Background</vt:lpstr>
      <vt:lpstr>Why LiDAR?</vt:lpstr>
      <vt:lpstr>Traditional Methods</vt:lpstr>
      <vt:lpstr>Deep learning</vt:lpstr>
      <vt:lpstr>Convolutional Neural Network</vt:lpstr>
      <vt:lpstr>U-net Model</vt:lpstr>
      <vt:lpstr>Study Area and Reference Data</vt:lpstr>
      <vt:lpstr>Data preparation</vt:lpstr>
      <vt:lpstr>PowerPoint Presentation</vt:lpstr>
      <vt:lpstr>LiDAR-based Feature Maps</vt:lpstr>
      <vt:lpstr>Model training</vt:lpstr>
      <vt:lpstr>Results</vt:lpstr>
      <vt:lpstr>Results</vt:lpstr>
      <vt:lpstr>Visualization</vt:lpstr>
      <vt:lpstr>Discussion</vt:lpstr>
      <vt:lpstr>Future work</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with Geospatial Big Data:  A Case Study of LiDAR Point Cloud</dc:title>
  <cp:lastModifiedBy>Nattapon Jaroenchai</cp:lastModifiedBy>
  <cp:revision>151</cp:revision>
  <dcterms:modified xsi:type="dcterms:W3CDTF">2020-08-31T15:52:26Z</dcterms:modified>
</cp:coreProperties>
</file>